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312" r:id="rId4"/>
    <p:sldId id="319" r:id="rId5"/>
    <p:sldId id="326" r:id="rId6"/>
    <p:sldId id="299" r:id="rId7"/>
    <p:sldId id="294" r:id="rId8"/>
    <p:sldId id="320" r:id="rId9"/>
    <p:sldId id="324" r:id="rId10"/>
    <p:sldId id="304" r:id="rId11"/>
    <p:sldId id="309" r:id="rId12"/>
    <p:sldId id="321" r:id="rId13"/>
    <p:sldId id="311" r:id="rId14"/>
    <p:sldId id="305" r:id="rId15"/>
    <p:sldId id="310" r:id="rId16"/>
    <p:sldId id="322" r:id="rId17"/>
    <p:sldId id="323" r:id="rId18"/>
    <p:sldId id="289" r:id="rId19"/>
    <p:sldId id="290" r:id="rId20"/>
    <p:sldId id="292" r:id="rId21"/>
    <p:sldId id="285" r:id="rId22"/>
    <p:sldId id="315" r:id="rId23"/>
    <p:sldId id="317"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03F"/>
    <a:srgbClr val="FFC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5513" autoAdjust="0"/>
  </p:normalViewPr>
  <p:slideViewPr>
    <p:cSldViewPr>
      <p:cViewPr varScale="1">
        <p:scale>
          <a:sx n="32" d="100"/>
          <a:sy n="32" d="100"/>
        </p:scale>
        <p:origin x="1396" y="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8BC0A-16C9-4863-AEBB-5C4AB055F1F4}" type="doc">
      <dgm:prSet loTypeId="urn:microsoft.com/office/officeart/2005/8/layout/venn1" loCatId="relationship" qsTypeId="urn:microsoft.com/office/officeart/2005/8/quickstyle/simple1" qsCatId="simple" csTypeId="urn:microsoft.com/office/officeart/2005/8/colors/accent1_3" csCatId="accent1" phldr="1"/>
      <dgm:spPr/>
    </dgm:pt>
    <dgm:pt modelId="{70C46BE2-E36B-47C8-AB11-0981F60CAD33}">
      <dgm:prSet phldrT="[Text]"/>
      <dgm:spPr>
        <a:solidFill>
          <a:srgbClr val="0070C0">
            <a:alpha val="50000"/>
          </a:srgbClr>
        </a:solidFill>
      </dgm:spPr>
      <dgm:t>
        <a:bodyPr/>
        <a:lstStyle/>
        <a:p>
          <a:r>
            <a:rPr lang="en-GB" dirty="0" smtClean="0"/>
            <a:t>community</a:t>
          </a:r>
          <a:endParaRPr lang="en-GB" dirty="0"/>
        </a:p>
      </dgm:t>
    </dgm:pt>
    <dgm:pt modelId="{F2FD8384-F687-4338-AB05-BAB60FE9A1B6}" type="parTrans" cxnId="{1E060A71-8FFE-4095-BE95-F729E60AEBE3}">
      <dgm:prSet/>
      <dgm:spPr/>
      <dgm:t>
        <a:bodyPr/>
        <a:lstStyle/>
        <a:p>
          <a:endParaRPr lang="en-GB"/>
        </a:p>
      </dgm:t>
    </dgm:pt>
    <dgm:pt modelId="{AA561E9D-9E0E-4C0B-932F-91B98C78BF0C}" type="sibTrans" cxnId="{1E060A71-8FFE-4095-BE95-F729E60AEBE3}">
      <dgm:prSet/>
      <dgm:spPr/>
      <dgm:t>
        <a:bodyPr/>
        <a:lstStyle/>
        <a:p>
          <a:endParaRPr lang="en-GB"/>
        </a:p>
      </dgm:t>
    </dgm:pt>
    <dgm:pt modelId="{51644338-FF09-4D23-A88D-5BD34FE904D8}">
      <dgm:prSet phldrT="[Text]"/>
      <dgm:spPr>
        <a:solidFill>
          <a:schemeClr val="tx1">
            <a:lumMod val="50000"/>
            <a:lumOff val="50000"/>
            <a:alpha val="50000"/>
          </a:schemeClr>
        </a:solidFill>
      </dgm:spPr>
      <dgm:t>
        <a:bodyPr/>
        <a:lstStyle/>
        <a:p>
          <a:r>
            <a:rPr lang="en-GB" dirty="0" smtClean="0"/>
            <a:t>mission</a:t>
          </a:r>
          <a:endParaRPr lang="en-GB" dirty="0"/>
        </a:p>
      </dgm:t>
    </dgm:pt>
    <dgm:pt modelId="{2264DA78-AC98-4548-B205-ED9F1BA1D8AF}" type="parTrans" cxnId="{7D30816F-56DC-4C92-BC48-03493F76CF05}">
      <dgm:prSet/>
      <dgm:spPr/>
      <dgm:t>
        <a:bodyPr/>
        <a:lstStyle/>
        <a:p>
          <a:endParaRPr lang="en-GB"/>
        </a:p>
      </dgm:t>
    </dgm:pt>
    <dgm:pt modelId="{12412EAD-7521-45B7-9F9F-39F296580B36}" type="sibTrans" cxnId="{7D30816F-56DC-4C92-BC48-03493F76CF05}">
      <dgm:prSet/>
      <dgm:spPr/>
      <dgm:t>
        <a:bodyPr/>
        <a:lstStyle/>
        <a:p>
          <a:endParaRPr lang="en-GB"/>
        </a:p>
      </dgm:t>
    </dgm:pt>
    <dgm:pt modelId="{65970467-55B1-4529-AE90-053F61C97E0B}">
      <dgm:prSet phldrT="[Text]"/>
      <dgm:spPr>
        <a:solidFill>
          <a:srgbClr val="C3003F">
            <a:alpha val="50000"/>
          </a:srgbClr>
        </a:solidFill>
      </dgm:spPr>
      <dgm:t>
        <a:bodyPr/>
        <a:lstStyle/>
        <a:p>
          <a:r>
            <a:rPr lang="en-GB" dirty="0" smtClean="0"/>
            <a:t>identity</a:t>
          </a:r>
          <a:endParaRPr lang="en-GB" dirty="0"/>
        </a:p>
      </dgm:t>
    </dgm:pt>
    <dgm:pt modelId="{715553D5-37F6-46BA-B82E-24792D41B0FE}" type="parTrans" cxnId="{670A1B50-5319-4941-9AE8-BBE5343E71F3}">
      <dgm:prSet/>
      <dgm:spPr/>
      <dgm:t>
        <a:bodyPr/>
        <a:lstStyle/>
        <a:p>
          <a:endParaRPr lang="en-GB"/>
        </a:p>
      </dgm:t>
    </dgm:pt>
    <dgm:pt modelId="{CD4CCC4D-519B-4C0A-A792-9ECEF2B75602}" type="sibTrans" cxnId="{670A1B50-5319-4941-9AE8-BBE5343E71F3}">
      <dgm:prSet/>
      <dgm:spPr/>
      <dgm:t>
        <a:bodyPr/>
        <a:lstStyle/>
        <a:p>
          <a:endParaRPr lang="en-GB"/>
        </a:p>
      </dgm:t>
    </dgm:pt>
    <dgm:pt modelId="{2E7C043C-6674-4D75-9DF6-FBD2B78CE264}" type="pres">
      <dgm:prSet presAssocID="{6208BC0A-16C9-4863-AEBB-5C4AB055F1F4}" presName="compositeShape" presStyleCnt="0">
        <dgm:presLayoutVars>
          <dgm:chMax val="7"/>
          <dgm:dir/>
          <dgm:resizeHandles val="exact"/>
        </dgm:presLayoutVars>
      </dgm:prSet>
      <dgm:spPr/>
    </dgm:pt>
    <dgm:pt modelId="{A88B74E8-AD16-48EA-9378-343F7C2D3396}" type="pres">
      <dgm:prSet presAssocID="{70C46BE2-E36B-47C8-AB11-0981F60CAD33}" presName="circ1" presStyleLbl="vennNode1" presStyleIdx="0" presStyleCnt="3"/>
      <dgm:spPr/>
      <dgm:t>
        <a:bodyPr/>
        <a:lstStyle/>
        <a:p>
          <a:endParaRPr lang="en-GB"/>
        </a:p>
      </dgm:t>
    </dgm:pt>
    <dgm:pt modelId="{B47C66CC-42E5-4635-8689-95C75E32F78C}" type="pres">
      <dgm:prSet presAssocID="{70C46BE2-E36B-47C8-AB11-0981F60CAD33}" presName="circ1Tx" presStyleLbl="revTx" presStyleIdx="0" presStyleCnt="0">
        <dgm:presLayoutVars>
          <dgm:chMax val="0"/>
          <dgm:chPref val="0"/>
          <dgm:bulletEnabled val="1"/>
        </dgm:presLayoutVars>
      </dgm:prSet>
      <dgm:spPr/>
      <dgm:t>
        <a:bodyPr/>
        <a:lstStyle/>
        <a:p>
          <a:endParaRPr lang="en-GB"/>
        </a:p>
      </dgm:t>
    </dgm:pt>
    <dgm:pt modelId="{6D189F57-4251-45AB-84F6-CE78F081FB69}" type="pres">
      <dgm:prSet presAssocID="{51644338-FF09-4D23-A88D-5BD34FE904D8}" presName="circ2" presStyleLbl="vennNode1" presStyleIdx="1" presStyleCnt="3"/>
      <dgm:spPr/>
      <dgm:t>
        <a:bodyPr/>
        <a:lstStyle/>
        <a:p>
          <a:endParaRPr lang="en-GB"/>
        </a:p>
      </dgm:t>
    </dgm:pt>
    <dgm:pt modelId="{43ECB8B9-71F7-46C8-B2B0-E1C73893C037}" type="pres">
      <dgm:prSet presAssocID="{51644338-FF09-4D23-A88D-5BD34FE904D8}" presName="circ2Tx" presStyleLbl="revTx" presStyleIdx="0" presStyleCnt="0">
        <dgm:presLayoutVars>
          <dgm:chMax val="0"/>
          <dgm:chPref val="0"/>
          <dgm:bulletEnabled val="1"/>
        </dgm:presLayoutVars>
      </dgm:prSet>
      <dgm:spPr/>
      <dgm:t>
        <a:bodyPr/>
        <a:lstStyle/>
        <a:p>
          <a:endParaRPr lang="en-GB"/>
        </a:p>
      </dgm:t>
    </dgm:pt>
    <dgm:pt modelId="{7392F8FC-A15A-49F8-9718-D0C610B7D6AF}" type="pres">
      <dgm:prSet presAssocID="{65970467-55B1-4529-AE90-053F61C97E0B}" presName="circ3" presStyleLbl="vennNode1" presStyleIdx="2" presStyleCnt="3"/>
      <dgm:spPr/>
      <dgm:t>
        <a:bodyPr/>
        <a:lstStyle/>
        <a:p>
          <a:endParaRPr lang="en-GB"/>
        </a:p>
      </dgm:t>
    </dgm:pt>
    <dgm:pt modelId="{BA949166-ECB1-4980-9A99-B3377B73AF2C}" type="pres">
      <dgm:prSet presAssocID="{65970467-55B1-4529-AE90-053F61C97E0B}" presName="circ3Tx" presStyleLbl="revTx" presStyleIdx="0" presStyleCnt="0">
        <dgm:presLayoutVars>
          <dgm:chMax val="0"/>
          <dgm:chPref val="0"/>
          <dgm:bulletEnabled val="1"/>
        </dgm:presLayoutVars>
      </dgm:prSet>
      <dgm:spPr/>
      <dgm:t>
        <a:bodyPr/>
        <a:lstStyle/>
        <a:p>
          <a:endParaRPr lang="en-GB"/>
        </a:p>
      </dgm:t>
    </dgm:pt>
  </dgm:ptLst>
  <dgm:cxnLst>
    <dgm:cxn modelId="{C1426D25-CDA7-4139-B5FF-153ADA913DA0}" type="presOf" srcId="{65970467-55B1-4529-AE90-053F61C97E0B}" destId="{BA949166-ECB1-4980-9A99-B3377B73AF2C}" srcOrd="1" destOrd="0" presId="urn:microsoft.com/office/officeart/2005/8/layout/venn1"/>
    <dgm:cxn modelId="{1E060A71-8FFE-4095-BE95-F729E60AEBE3}" srcId="{6208BC0A-16C9-4863-AEBB-5C4AB055F1F4}" destId="{70C46BE2-E36B-47C8-AB11-0981F60CAD33}" srcOrd="0" destOrd="0" parTransId="{F2FD8384-F687-4338-AB05-BAB60FE9A1B6}" sibTransId="{AA561E9D-9E0E-4C0B-932F-91B98C78BF0C}"/>
    <dgm:cxn modelId="{C2F963CB-783D-4294-9839-111D68F33ABB}" type="presOf" srcId="{51644338-FF09-4D23-A88D-5BD34FE904D8}" destId="{6D189F57-4251-45AB-84F6-CE78F081FB69}" srcOrd="0" destOrd="0" presId="urn:microsoft.com/office/officeart/2005/8/layout/venn1"/>
    <dgm:cxn modelId="{4BB7C1DC-8013-43EC-9807-00322C0BE6A3}" type="presOf" srcId="{51644338-FF09-4D23-A88D-5BD34FE904D8}" destId="{43ECB8B9-71F7-46C8-B2B0-E1C73893C037}" srcOrd="1" destOrd="0" presId="urn:microsoft.com/office/officeart/2005/8/layout/venn1"/>
    <dgm:cxn modelId="{670A1B50-5319-4941-9AE8-BBE5343E71F3}" srcId="{6208BC0A-16C9-4863-AEBB-5C4AB055F1F4}" destId="{65970467-55B1-4529-AE90-053F61C97E0B}" srcOrd="2" destOrd="0" parTransId="{715553D5-37F6-46BA-B82E-24792D41B0FE}" sibTransId="{CD4CCC4D-519B-4C0A-A792-9ECEF2B75602}"/>
    <dgm:cxn modelId="{61D69BFB-9A12-4E13-B814-D91413496D5A}" type="presOf" srcId="{70C46BE2-E36B-47C8-AB11-0981F60CAD33}" destId="{B47C66CC-42E5-4635-8689-95C75E32F78C}" srcOrd="1" destOrd="0" presId="urn:microsoft.com/office/officeart/2005/8/layout/venn1"/>
    <dgm:cxn modelId="{9BE3EB8E-AA66-4811-AA45-B3B183860FF9}" type="presOf" srcId="{65970467-55B1-4529-AE90-053F61C97E0B}" destId="{7392F8FC-A15A-49F8-9718-D0C610B7D6AF}" srcOrd="0" destOrd="0" presId="urn:microsoft.com/office/officeart/2005/8/layout/venn1"/>
    <dgm:cxn modelId="{468DC752-C03F-446B-89A4-D5C7B6EAEA68}" type="presOf" srcId="{70C46BE2-E36B-47C8-AB11-0981F60CAD33}" destId="{A88B74E8-AD16-48EA-9378-343F7C2D3396}" srcOrd="0" destOrd="0" presId="urn:microsoft.com/office/officeart/2005/8/layout/venn1"/>
    <dgm:cxn modelId="{7D30816F-56DC-4C92-BC48-03493F76CF05}" srcId="{6208BC0A-16C9-4863-AEBB-5C4AB055F1F4}" destId="{51644338-FF09-4D23-A88D-5BD34FE904D8}" srcOrd="1" destOrd="0" parTransId="{2264DA78-AC98-4548-B205-ED9F1BA1D8AF}" sibTransId="{12412EAD-7521-45B7-9F9F-39F296580B36}"/>
    <dgm:cxn modelId="{35CC7461-E47B-480A-8586-3E9ECA0A7261}" type="presOf" srcId="{6208BC0A-16C9-4863-AEBB-5C4AB055F1F4}" destId="{2E7C043C-6674-4D75-9DF6-FBD2B78CE264}" srcOrd="0" destOrd="0" presId="urn:microsoft.com/office/officeart/2005/8/layout/venn1"/>
    <dgm:cxn modelId="{8790DFDC-7ECA-48C6-B2AB-99235B19D868}" type="presParOf" srcId="{2E7C043C-6674-4D75-9DF6-FBD2B78CE264}" destId="{A88B74E8-AD16-48EA-9378-343F7C2D3396}" srcOrd="0" destOrd="0" presId="urn:microsoft.com/office/officeart/2005/8/layout/venn1"/>
    <dgm:cxn modelId="{4AA8249D-722A-46ED-95C0-E02F15ABD6B7}" type="presParOf" srcId="{2E7C043C-6674-4D75-9DF6-FBD2B78CE264}" destId="{B47C66CC-42E5-4635-8689-95C75E32F78C}" srcOrd="1" destOrd="0" presId="urn:microsoft.com/office/officeart/2005/8/layout/venn1"/>
    <dgm:cxn modelId="{6E47C0BB-2948-4E25-BD11-7A425536A5D8}" type="presParOf" srcId="{2E7C043C-6674-4D75-9DF6-FBD2B78CE264}" destId="{6D189F57-4251-45AB-84F6-CE78F081FB69}" srcOrd="2" destOrd="0" presId="urn:microsoft.com/office/officeart/2005/8/layout/venn1"/>
    <dgm:cxn modelId="{A060E611-8468-41D0-B244-1727BC2F20EA}" type="presParOf" srcId="{2E7C043C-6674-4D75-9DF6-FBD2B78CE264}" destId="{43ECB8B9-71F7-46C8-B2B0-E1C73893C037}" srcOrd="3" destOrd="0" presId="urn:microsoft.com/office/officeart/2005/8/layout/venn1"/>
    <dgm:cxn modelId="{89140B1B-460D-43F5-B4E6-1372D2F4CBD2}" type="presParOf" srcId="{2E7C043C-6674-4D75-9DF6-FBD2B78CE264}" destId="{7392F8FC-A15A-49F8-9718-D0C610B7D6AF}" srcOrd="4" destOrd="0" presId="urn:microsoft.com/office/officeart/2005/8/layout/venn1"/>
    <dgm:cxn modelId="{84E6C53F-81F9-45F0-BDC7-F1827F5205FF}" type="presParOf" srcId="{2E7C043C-6674-4D75-9DF6-FBD2B78CE264}" destId="{BA949166-ECB1-4980-9A99-B3377B73AF2C}"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74E8-AD16-48EA-9378-343F7C2D3396}">
      <dsp:nvSpPr>
        <dsp:cNvPr id="0" name=""/>
        <dsp:cNvSpPr/>
      </dsp:nvSpPr>
      <dsp:spPr>
        <a:xfrm>
          <a:off x="698375" y="34400"/>
          <a:ext cx="1651248" cy="1651248"/>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smtClean="0"/>
            <a:t>community</a:t>
          </a:r>
          <a:endParaRPr lang="en-GB" sz="2000" kern="1200" dirty="0"/>
        </a:p>
      </dsp:txBody>
      <dsp:txXfrm>
        <a:off x="918542" y="323369"/>
        <a:ext cx="1210915" cy="743061"/>
      </dsp:txXfrm>
    </dsp:sp>
    <dsp:sp modelId="{6D189F57-4251-45AB-84F6-CE78F081FB69}">
      <dsp:nvSpPr>
        <dsp:cNvPr id="0" name=""/>
        <dsp:cNvSpPr/>
      </dsp:nvSpPr>
      <dsp:spPr>
        <a:xfrm>
          <a:off x="1294201" y="1066431"/>
          <a:ext cx="1651248" cy="1651248"/>
        </a:xfrm>
        <a:prstGeom prst="ellipse">
          <a:avLst/>
        </a:prstGeom>
        <a:solidFill>
          <a:schemeClr val="tx1">
            <a:lumMod val="50000"/>
            <a:lumOff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smtClean="0"/>
            <a:t>mission</a:t>
          </a:r>
          <a:endParaRPr lang="en-GB" sz="2000" kern="1200" dirty="0"/>
        </a:p>
      </dsp:txBody>
      <dsp:txXfrm>
        <a:off x="1799208" y="1493003"/>
        <a:ext cx="990748" cy="908186"/>
      </dsp:txXfrm>
    </dsp:sp>
    <dsp:sp modelId="{7392F8FC-A15A-49F8-9718-D0C610B7D6AF}">
      <dsp:nvSpPr>
        <dsp:cNvPr id="0" name=""/>
        <dsp:cNvSpPr/>
      </dsp:nvSpPr>
      <dsp:spPr>
        <a:xfrm>
          <a:off x="102550" y="1066431"/>
          <a:ext cx="1651248" cy="1651248"/>
        </a:xfrm>
        <a:prstGeom prst="ellipse">
          <a:avLst/>
        </a:prstGeom>
        <a:solidFill>
          <a:srgbClr val="C3003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smtClean="0"/>
            <a:t>identity</a:t>
          </a:r>
          <a:endParaRPr lang="en-GB" sz="2000" kern="1200" dirty="0"/>
        </a:p>
      </dsp:txBody>
      <dsp:txXfrm>
        <a:off x="258043" y="1493003"/>
        <a:ext cx="990748" cy="9081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76CF8-5DB4-42C6-9556-99699E230C29}" type="datetimeFigureOut">
              <a:rPr lang="en-GB" smtClean="0"/>
              <a:t>24/08/2017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404C5-679F-4CCB-8497-5151B76E3C43}" type="slidenum">
              <a:rPr lang="en-GB" smtClean="0"/>
              <a:t>‹#›</a:t>
            </a:fld>
            <a:endParaRPr lang="en-GB"/>
          </a:p>
        </p:txBody>
      </p:sp>
    </p:spTree>
    <p:extLst>
      <p:ext uri="{BB962C8B-B14F-4D97-AF65-F5344CB8AC3E}">
        <p14:creationId xmlns:p14="http://schemas.microsoft.com/office/powerpoint/2010/main" val="400288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b="1" dirty="0" smtClean="0"/>
              <a:t>Shared Vision Induction</a:t>
            </a:r>
            <a:br>
              <a:rPr lang="en-GB" b="1" dirty="0" smtClean="0"/>
            </a:br>
            <a:r>
              <a:rPr lang="en-GB" b="1" dirty="0" smtClean="0"/>
              <a:t>Session 4 – [NAME</a:t>
            </a:r>
            <a:r>
              <a:rPr lang="en-GB" b="1" baseline="0" dirty="0" smtClean="0"/>
              <a:t> of SCHOOL] – A Jesuit School</a:t>
            </a:r>
            <a:endParaRPr lang="en-GB" b="1" dirty="0"/>
          </a:p>
        </p:txBody>
      </p:sp>
      <p:sp>
        <p:nvSpPr>
          <p:cNvPr id="4" name="Slide Number Placeholder 3"/>
          <p:cNvSpPr>
            <a:spLocks noGrp="1"/>
          </p:cNvSpPr>
          <p:nvPr>
            <p:ph type="sldNum" sz="quarter" idx="10"/>
          </p:nvPr>
        </p:nvSpPr>
        <p:spPr/>
        <p:txBody>
          <a:bodyPr/>
          <a:lstStyle/>
          <a:p>
            <a:fld id="{743DEC95-E3FB-41A0-83EE-FF25FB222D14}"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48951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Pause for thought.</a:t>
            </a:r>
          </a:p>
          <a:p>
            <a:r>
              <a:rPr lang="en-GB" dirty="0" smtClean="0">
                <a:solidFill>
                  <a:srgbClr val="FF0000"/>
                </a:solidFill>
              </a:rPr>
              <a:t>[5-minutes to reflect and share with the person next to you]</a:t>
            </a:r>
          </a:p>
          <a:p>
            <a:endParaRPr lang="en-GB" dirty="0" smtClean="0"/>
          </a:p>
          <a:p>
            <a:r>
              <a:rPr lang="en-GB" dirty="0" smtClean="0"/>
              <a:t>[click – next slide]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DDF925E-1146-4D31-A379-3721C83B96F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73528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solidFill>
                  <a:srgbClr val="FF0000"/>
                </a:solidFill>
              </a:rPr>
              <a:t>Mission – end of section </a:t>
            </a:r>
            <a:r>
              <a:rPr lang="en-GB" dirty="0" smtClean="0">
                <a:solidFill>
                  <a:srgbClr val="FF0000"/>
                </a:solidFill>
              </a:rPr>
              <a:t>slide</a:t>
            </a:r>
          </a:p>
          <a:p>
            <a:endParaRPr lang="en-GB" dirty="0" smtClean="0"/>
          </a:p>
          <a:p>
            <a:r>
              <a:rPr lang="en-GB" dirty="0" smtClean="0"/>
              <a:t>“God has created me to do him some definite service.  He has committed some work to me which he has not committed to another.  </a:t>
            </a:r>
          </a:p>
          <a:p>
            <a:r>
              <a:rPr lang="en-GB" dirty="0" smtClean="0"/>
              <a:t>I have my mission.  I may never know it in this life, but I shall be told it in the next.  I have a part in a great work.”  (John Henry Newman (1801 – 90), </a:t>
            </a:r>
            <a:r>
              <a:rPr lang="en-GB" i="1" dirty="0" smtClean="0"/>
              <a:t>Meditations and Devotions</a:t>
            </a:r>
            <a:r>
              <a:rPr lang="en-GB" dirty="0" smtClean="0"/>
              <a:t>)</a:t>
            </a:r>
          </a:p>
          <a:p>
            <a:endParaRPr lang="en-GB" dirty="0" smtClean="0"/>
          </a:p>
          <a:p>
            <a:r>
              <a:rPr lang="en-GB" dirty="0" smtClean="0">
                <a:solidFill>
                  <a:srgbClr val="FF0000"/>
                </a:solidFill>
              </a:rPr>
              <a:t>[click – next slide]</a:t>
            </a:r>
          </a:p>
          <a:p>
            <a:endParaRPr lang="en-GB" dirty="0" smtClean="0"/>
          </a:p>
        </p:txBody>
      </p:sp>
      <p:sp>
        <p:nvSpPr>
          <p:cNvPr id="4" name="Slide Number Placeholder 3"/>
          <p:cNvSpPr>
            <a:spLocks noGrp="1"/>
          </p:cNvSpPr>
          <p:nvPr>
            <p:ph type="sldNum" sz="quarter" idx="10"/>
          </p:nvPr>
        </p:nvSpPr>
        <p:spPr/>
        <p:txBody>
          <a:bodyPr/>
          <a:lstStyle/>
          <a:p>
            <a:fld id="{CE0404C5-679F-4CCB-8497-5151B76E3C43}" type="slidenum">
              <a:rPr lang="en-GB" smtClean="0"/>
              <a:t>11</a:t>
            </a:fld>
            <a:endParaRPr lang="en-GB"/>
          </a:p>
        </p:txBody>
      </p:sp>
    </p:spTree>
    <p:extLst>
      <p:ext uri="{BB962C8B-B14F-4D97-AF65-F5344CB8AC3E}">
        <p14:creationId xmlns:p14="http://schemas.microsoft.com/office/powerpoint/2010/main" val="218682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dirty="0" smtClean="0"/>
              <a:t>Community – title </a:t>
            </a:r>
            <a:r>
              <a:rPr lang="en-GB" b="0" dirty="0" smtClean="0"/>
              <a:t>slide</a:t>
            </a:r>
          </a:p>
          <a:p>
            <a:endParaRPr lang="en-GB" b="0" dirty="0" smtClean="0"/>
          </a:p>
          <a:p>
            <a:r>
              <a:rPr lang="en-GB" b="0" dirty="0" smtClean="0">
                <a:solidFill>
                  <a:srgbClr val="FF0000"/>
                </a:solidFill>
              </a:rPr>
              <a:t>[click – next slide]</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CE0404C5-679F-4CCB-8497-5151B76E3C43}" type="slidenum">
              <a:rPr lang="en-GB" smtClean="0"/>
              <a:t>12</a:t>
            </a:fld>
            <a:endParaRPr lang="en-GB"/>
          </a:p>
        </p:txBody>
      </p:sp>
    </p:spTree>
    <p:extLst>
      <p:ext uri="{BB962C8B-B14F-4D97-AF65-F5344CB8AC3E}">
        <p14:creationId xmlns:p14="http://schemas.microsoft.com/office/powerpoint/2010/main" val="233488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Community – template </a:t>
            </a:r>
            <a:r>
              <a:rPr lang="en-GB" dirty="0" smtClean="0"/>
              <a:t>slide</a:t>
            </a:r>
          </a:p>
          <a:p>
            <a:endParaRPr lang="en-GB" dirty="0" smtClean="0"/>
          </a:p>
          <a:p>
            <a:r>
              <a:rPr lang="en-GB" dirty="0" smtClean="0">
                <a:solidFill>
                  <a:srgbClr val="FF0000"/>
                </a:solidFill>
              </a:rPr>
              <a:t>[click –</a:t>
            </a:r>
            <a:r>
              <a:rPr lang="en-GB" baseline="0" dirty="0" smtClean="0">
                <a:solidFill>
                  <a:srgbClr val="FF0000"/>
                </a:solidFill>
              </a:rPr>
              <a:t> next slide]</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CE0404C5-679F-4CCB-8497-5151B76E3C43}" type="slidenum">
              <a:rPr lang="en-GB" smtClean="0"/>
              <a:t>13</a:t>
            </a:fld>
            <a:endParaRPr lang="en-GB"/>
          </a:p>
        </p:txBody>
      </p:sp>
    </p:spTree>
    <p:extLst>
      <p:ext uri="{BB962C8B-B14F-4D97-AF65-F5344CB8AC3E}">
        <p14:creationId xmlns:p14="http://schemas.microsoft.com/office/powerpoint/2010/main" val="301167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Pause for thought.</a:t>
            </a:r>
          </a:p>
          <a:p>
            <a:r>
              <a:rPr lang="en-GB" dirty="0" smtClean="0">
                <a:solidFill>
                  <a:srgbClr val="FF0000"/>
                </a:solidFill>
              </a:rPr>
              <a:t>[5-minutes to reflect and share with the person next to you</a:t>
            </a:r>
            <a:r>
              <a:rPr lang="en-GB" dirty="0" smtClean="0">
                <a:solidFill>
                  <a:srgbClr val="FF0000"/>
                </a:solidFill>
              </a:rPr>
              <a:t>]</a:t>
            </a:r>
            <a:endParaRPr lang="en-GB" dirty="0" smtClean="0"/>
          </a:p>
          <a:p>
            <a:endParaRPr lang="en-GB" dirty="0" smtClean="0"/>
          </a:p>
          <a:p>
            <a:r>
              <a:rPr lang="en-GB" dirty="0" smtClean="0"/>
              <a:t>[click – next slide]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DDF925E-1146-4D31-A379-3721C83B96F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60370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Community – end of </a:t>
            </a:r>
            <a:r>
              <a:rPr lang="en-GB" dirty="0" smtClean="0"/>
              <a:t>section slide</a:t>
            </a:r>
          </a:p>
          <a:p>
            <a:endParaRPr lang="en-GB" dirty="0" smtClean="0"/>
          </a:p>
          <a:p>
            <a:r>
              <a:rPr lang="en-GB" dirty="0" smtClean="0"/>
              <a:t>“Jesuit schools should be </a:t>
            </a:r>
          </a:p>
          <a:p>
            <a:r>
              <a:rPr lang="en-GB" dirty="0" smtClean="0"/>
              <a:t>places where people are believed in, honoured and cared for; </a:t>
            </a:r>
          </a:p>
          <a:p>
            <a:r>
              <a:rPr lang="en-GB" dirty="0" smtClean="0"/>
              <a:t>where natural talents and creative abilities are recognized and celebrated; </a:t>
            </a:r>
          </a:p>
          <a:p>
            <a:r>
              <a:rPr lang="en-GB" dirty="0" smtClean="0"/>
              <a:t>where individual contributions and accomplishments are appreciated; </a:t>
            </a:r>
          </a:p>
          <a:p>
            <a:r>
              <a:rPr lang="en-GB" dirty="0" smtClean="0"/>
              <a:t>where everyone is treated fairly and justly; </a:t>
            </a:r>
          </a:p>
          <a:p>
            <a:r>
              <a:rPr lang="en-GB" dirty="0" smtClean="0"/>
              <a:t>where sacrifice on behalf of the economically poor, the socially deprived, </a:t>
            </a:r>
          </a:p>
          <a:p>
            <a:r>
              <a:rPr lang="en-GB" dirty="0" smtClean="0"/>
              <a:t>and the educationally disadvantaged is commonplace; </a:t>
            </a:r>
          </a:p>
          <a:p>
            <a:r>
              <a:rPr lang="en-GB" dirty="0" smtClean="0"/>
              <a:t>where each of us finds the challenge, encouragement and support </a:t>
            </a:r>
          </a:p>
          <a:p>
            <a:r>
              <a:rPr lang="en-GB" dirty="0" smtClean="0"/>
              <a:t>we need to reach our fullest individual potential for excellence; </a:t>
            </a:r>
          </a:p>
          <a:p>
            <a:r>
              <a:rPr lang="en-GB" dirty="0" smtClean="0"/>
              <a:t>where we help one another and work together with enthusiasm and generosity, </a:t>
            </a:r>
          </a:p>
          <a:p>
            <a:r>
              <a:rPr lang="en-GB" dirty="0" smtClean="0"/>
              <a:t>attempting to model concretely in word and action the ideals we uphold.”  (</a:t>
            </a:r>
            <a:r>
              <a:rPr lang="en-GB" i="1" dirty="0" smtClean="0"/>
              <a:t>Ignatian Pedagogy </a:t>
            </a:r>
            <a:r>
              <a:rPr lang="en-GB" dirty="0" smtClean="0"/>
              <a:t>n.37)</a:t>
            </a:r>
          </a:p>
          <a:p>
            <a:endParaRPr lang="en-GB" dirty="0" smtClean="0"/>
          </a:p>
          <a:p>
            <a:r>
              <a:rPr lang="en-GB" dirty="0" smtClean="0">
                <a:solidFill>
                  <a:srgbClr val="FF0000"/>
                </a:solidFill>
              </a:rPr>
              <a:t>[click</a:t>
            </a:r>
            <a:r>
              <a:rPr lang="en-GB" baseline="0" dirty="0" smtClean="0">
                <a:solidFill>
                  <a:srgbClr val="FF0000"/>
                </a:solidFill>
              </a:rPr>
              <a:t> – next slide] </a:t>
            </a:r>
            <a:endParaRPr lang="en-GB"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CE0404C5-679F-4CCB-8497-5151B76E3C43}" type="slidenum">
              <a:rPr lang="en-GB" smtClean="0"/>
              <a:t>15</a:t>
            </a:fld>
            <a:endParaRPr lang="en-GB"/>
          </a:p>
        </p:txBody>
      </p:sp>
    </p:spTree>
    <p:extLst>
      <p:ext uri="{BB962C8B-B14F-4D97-AF65-F5344CB8AC3E}">
        <p14:creationId xmlns:p14="http://schemas.microsoft.com/office/powerpoint/2010/main" val="180761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b="1" dirty="0" smtClean="0"/>
              <a:t>4 And Finally!</a:t>
            </a:r>
          </a:p>
          <a:p>
            <a:endParaRPr lang="en-GB" dirty="0" smtClean="0"/>
          </a:p>
          <a:p>
            <a:r>
              <a:rPr lang="en-GB" dirty="0" smtClean="0"/>
              <a:t>As we come to the end of these first four sessions of the </a:t>
            </a:r>
            <a:r>
              <a:rPr lang="en-GB" i="1" dirty="0" smtClean="0"/>
              <a:t>Shared Vision Induction </a:t>
            </a:r>
            <a:r>
              <a:rPr lang="en-GB" dirty="0" smtClean="0"/>
              <a:t>course, </a:t>
            </a:r>
            <a:r>
              <a:rPr lang="en-GB" baseline="0" dirty="0" smtClean="0"/>
              <a:t>I hope that you now have a richer and deeper understanding of what Jesuit schools are, why they do some of the things they do, what they desire for their pupils, and how you have an important part to play.</a:t>
            </a:r>
            <a:r>
              <a:rPr lang="en-GB" dirty="0" smtClean="0"/>
              <a:t> </a:t>
            </a:r>
          </a:p>
          <a:p>
            <a:endParaRPr lang="en-GB" dirty="0" smtClean="0"/>
          </a:p>
          <a:p>
            <a:r>
              <a:rPr lang="en-GB" dirty="0" smtClean="0"/>
              <a:t>But what next?</a:t>
            </a:r>
          </a:p>
          <a:p>
            <a:endParaRPr lang="en-GB" baseline="0" dirty="0" smtClean="0"/>
          </a:p>
          <a:p>
            <a:r>
              <a:rPr lang="en-GB" baseline="0" dirty="0" smtClean="0">
                <a:solidFill>
                  <a:srgbClr val="FF0000"/>
                </a:solidFill>
              </a:rPr>
              <a:t>[click – next slide]</a:t>
            </a:r>
          </a:p>
          <a:p>
            <a:endParaRPr lang="en-GB" dirty="0"/>
          </a:p>
        </p:txBody>
      </p:sp>
      <p:sp>
        <p:nvSpPr>
          <p:cNvPr id="4" name="Slide Number Placeholder 3"/>
          <p:cNvSpPr>
            <a:spLocks noGrp="1"/>
          </p:cNvSpPr>
          <p:nvPr>
            <p:ph type="sldNum" sz="quarter" idx="10"/>
          </p:nvPr>
        </p:nvSpPr>
        <p:spPr/>
        <p:txBody>
          <a:bodyPr/>
          <a:lstStyle/>
          <a:p>
            <a:fld id="{743DEC95-E3FB-41A0-83EE-FF25FB222D14}"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05399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There</a:t>
            </a:r>
            <a:r>
              <a:rPr lang="en-GB" baseline="0" dirty="0" smtClean="0"/>
              <a:t> </a:t>
            </a:r>
            <a:r>
              <a:rPr lang="en-GB" baseline="0" dirty="0" smtClean="0"/>
              <a:t>is one more session </a:t>
            </a:r>
            <a:r>
              <a:rPr lang="en-GB" baseline="0" dirty="0" smtClean="0"/>
              <a:t>in this </a:t>
            </a:r>
            <a:r>
              <a:rPr lang="en-GB" i="1" baseline="0" dirty="0" smtClean="0"/>
              <a:t>Shared Vision Induction </a:t>
            </a:r>
            <a:r>
              <a:rPr lang="en-GB" baseline="0" dirty="0" smtClean="0"/>
              <a:t>course and </a:t>
            </a:r>
            <a:r>
              <a:rPr lang="en-GB" baseline="0" dirty="0" smtClean="0"/>
              <a:t>this </a:t>
            </a:r>
            <a:r>
              <a:rPr lang="en-GB" baseline="0" dirty="0" smtClean="0"/>
              <a:t>will take place in the summer term when you have more experience of a Jesuit school to reflect upon and discuss.  </a:t>
            </a:r>
            <a:endParaRPr lang="en-GB" baseline="0" dirty="0" smtClean="0"/>
          </a:p>
          <a:p>
            <a:endParaRPr lang="en-GB" baseline="0" dirty="0" smtClean="0"/>
          </a:p>
          <a:p>
            <a:r>
              <a:rPr lang="en-GB" baseline="0" dirty="0" smtClean="0"/>
              <a:t>This course is the first step in a series of </a:t>
            </a:r>
            <a:r>
              <a:rPr lang="en-GB" i="1" baseline="0" dirty="0" smtClean="0"/>
              <a:t>Shared Vision </a:t>
            </a:r>
            <a:r>
              <a:rPr lang="en-GB" baseline="0" dirty="0" smtClean="0"/>
              <a:t>courses offered to teachers, teaching assistants and support staff in Jesuit schools</a:t>
            </a:r>
            <a:r>
              <a:rPr lang="en-GB" baseline="0" dirty="0" smtClean="0"/>
              <a:t>.</a:t>
            </a:r>
          </a:p>
          <a:p>
            <a:endParaRPr lang="en-GB" baseline="0" dirty="0" smtClean="0"/>
          </a:p>
          <a:p>
            <a:r>
              <a:rPr lang="en-GB" baseline="0" dirty="0" smtClean="0">
                <a:solidFill>
                  <a:srgbClr val="FF0000"/>
                </a:solidFill>
              </a:rPr>
              <a:t>[click] </a:t>
            </a:r>
            <a:endParaRPr lang="en-GB" baseline="0" dirty="0" smtClean="0">
              <a:solidFill>
                <a:srgbClr val="FF0000"/>
              </a:solidFill>
            </a:endParaRPr>
          </a:p>
          <a:p>
            <a:endParaRPr lang="en-GB" baseline="0" dirty="0" smtClean="0"/>
          </a:p>
          <a:p>
            <a:r>
              <a:rPr lang="en-GB" i="1" baseline="0" dirty="0" smtClean="0"/>
              <a:t>Shared Vision 1 </a:t>
            </a:r>
            <a:r>
              <a:rPr lang="en-GB" baseline="0" dirty="0" smtClean="0"/>
              <a:t>is a two-day residential course which looks in greater depth at the </a:t>
            </a:r>
            <a:r>
              <a:rPr lang="en-GB" baseline="0" dirty="0" smtClean="0"/>
              <a:t>tradition, story and </a:t>
            </a:r>
            <a:r>
              <a:rPr lang="en-GB" baseline="0" dirty="0" smtClean="0"/>
              <a:t>vision of Jesuit education.  </a:t>
            </a:r>
            <a:endParaRPr lang="en-GB" baseline="0" dirty="0" smtClean="0"/>
          </a:p>
          <a:p>
            <a:endParaRPr lang="en-GB" baseline="0" dirty="0" smtClean="0"/>
          </a:p>
          <a:p>
            <a:r>
              <a:rPr lang="en-GB" i="1" baseline="0" dirty="0" smtClean="0"/>
              <a:t>Shared Vision 2 </a:t>
            </a:r>
            <a:r>
              <a:rPr lang="en-GB" baseline="0" dirty="0" smtClean="0"/>
              <a:t>is also a two-day residential course which explores the Jesuit classroom and the Jesuit method of teaching and learning</a:t>
            </a:r>
            <a:r>
              <a:rPr lang="en-GB" baseline="0" dirty="0" smtClean="0"/>
              <a:t>.</a:t>
            </a:r>
          </a:p>
          <a:p>
            <a:endParaRPr lang="en-GB" baseline="0" dirty="0" smtClean="0"/>
          </a:p>
          <a:p>
            <a:r>
              <a:rPr lang="en-GB" baseline="0" dirty="0" smtClean="0"/>
              <a:t>You can do either or both of these courses once you have completed </a:t>
            </a:r>
            <a:r>
              <a:rPr lang="en-GB" i="1" baseline="0" dirty="0" smtClean="0"/>
              <a:t>Shared Vision Induction</a:t>
            </a:r>
            <a:r>
              <a:rPr lang="en-GB" baseline="0" dirty="0" smtClean="0"/>
              <a:t>.</a:t>
            </a:r>
          </a:p>
          <a:p>
            <a:endParaRPr lang="en-GB" baseline="0" dirty="0" smtClean="0"/>
          </a:p>
          <a:p>
            <a:r>
              <a:rPr lang="en-GB" baseline="0" dirty="0" smtClean="0">
                <a:solidFill>
                  <a:srgbClr val="FF0000"/>
                </a:solidFill>
              </a:rPr>
              <a:t>[click] </a:t>
            </a:r>
            <a:endParaRPr lang="en-GB" baseline="0" dirty="0" smtClean="0">
              <a:solidFill>
                <a:srgbClr val="FF0000"/>
              </a:solidFill>
            </a:endParaRPr>
          </a:p>
          <a:p>
            <a:endParaRPr lang="en-GB" baseline="0" dirty="0" smtClean="0"/>
          </a:p>
          <a:p>
            <a:r>
              <a:rPr lang="en-GB" baseline="0" dirty="0" smtClean="0"/>
              <a:t>You will also have the opportunity to participate in retreats, here at school or on an individually guided retreat at a residential retreat house.  This is so that you can experience the spirituality, and spiritual exercises, of St Ignatius first hand.</a:t>
            </a:r>
          </a:p>
          <a:p>
            <a:endParaRPr lang="en-GB" baseline="0" dirty="0" smtClean="0"/>
          </a:p>
          <a:p>
            <a:r>
              <a:rPr lang="en-GB" baseline="0" dirty="0" smtClean="0"/>
              <a:t>I hope you will feel encouraged to continue to build up your own knowledge and practice of Jesuit education through </a:t>
            </a:r>
            <a:r>
              <a:rPr lang="en-GB" baseline="0" dirty="0" smtClean="0">
                <a:solidFill>
                  <a:srgbClr val="FF0000"/>
                </a:solidFill>
              </a:rPr>
              <a:t>Shared Vision</a:t>
            </a:r>
            <a:r>
              <a:rPr lang="en-GB" baseline="0" dirty="0" smtClean="0"/>
              <a:t>.</a:t>
            </a:r>
          </a:p>
          <a:p>
            <a:endParaRPr lang="en-GB" baseline="0" dirty="0" smtClean="0"/>
          </a:p>
          <a:p>
            <a:r>
              <a:rPr lang="en-GB" baseline="0" dirty="0" smtClean="0"/>
              <a:t>[click – next slide]</a:t>
            </a:r>
            <a:endParaRPr lang="en-GB" dirty="0"/>
          </a:p>
        </p:txBody>
      </p:sp>
      <p:sp>
        <p:nvSpPr>
          <p:cNvPr id="4" name="Slide Number Placeholder 3"/>
          <p:cNvSpPr>
            <a:spLocks noGrp="1"/>
          </p:cNvSpPr>
          <p:nvPr>
            <p:ph type="sldNum" sz="quarter" idx="10"/>
          </p:nvPr>
        </p:nvSpPr>
        <p:spPr/>
        <p:txBody>
          <a:bodyPr/>
          <a:lstStyle/>
          <a:p>
            <a:fld id="{CE0404C5-679F-4CCB-8497-5151B76E3C43}" type="slidenum">
              <a:rPr lang="en-GB" smtClean="0"/>
              <a:t>17</a:t>
            </a:fld>
            <a:endParaRPr lang="en-GB"/>
          </a:p>
        </p:txBody>
      </p:sp>
    </p:spTree>
    <p:extLst>
      <p:ext uri="{BB962C8B-B14F-4D97-AF65-F5344CB8AC3E}">
        <p14:creationId xmlns:p14="http://schemas.microsoft.com/office/powerpoint/2010/main" val="68494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Secondly, I would encourage</a:t>
            </a:r>
            <a:r>
              <a:rPr lang="en-GB" baseline="0" dirty="0" smtClean="0"/>
              <a:t> you to pick up those </a:t>
            </a:r>
            <a:r>
              <a:rPr lang="en-GB" baseline="0" dirty="0" smtClean="0"/>
              <a:t>Ignatian themes </a:t>
            </a:r>
            <a:r>
              <a:rPr lang="en-GB" baseline="0" dirty="0" smtClean="0"/>
              <a:t>of generosity and active involvement and make them your own.</a:t>
            </a:r>
          </a:p>
          <a:p>
            <a:endParaRPr lang="en-GB" baseline="0" dirty="0" smtClean="0"/>
          </a:p>
          <a:p>
            <a:r>
              <a:rPr lang="en-GB" baseline="0" dirty="0" smtClean="0"/>
              <a:t>Everyone contributes to the success of a Jesuit school – </a:t>
            </a:r>
            <a:r>
              <a:rPr lang="en-GB" baseline="0" dirty="0" smtClean="0"/>
              <a:t>we all </a:t>
            </a:r>
            <a:r>
              <a:rPr lang="en-GB" baseline="0" dirty="0" smtClean="0"/>
              <a:t>do it in different ways.</a:t>
            </a:r>
          </a:p>
          <a:p>
            <a:endParaRPr lang="en-GB" baseline="0" dirty="0" smtClean="0"/>
          </a:p>
          <a:p>
            <a:r>
              <a:rPr lang="en-GB" baseline="0" dirty="0" smtClean="0"/>
              <a:t>We recognise that teachers and </a:t>
            </a:r>
            <a:r>
              <a:rPr lang="en-GB" baseline="0" dirty="0" smtClean="0"/>
              <a:t>support staff </a:t>
            </a:r>
            <a:r>
              <a:rPr lang="en-GB" baseline="0" dirty="0" smtClean="0"/>
              <a:t>come from a variety of religious backgrounds, or none.  Some will be familiar and comfortable with the religious language that we use to speak about our Christian, Catholic and Jesuit identity and mission.  Others may find in new and strange at first but understand the shared goals for the children that it articulates.  Wherever you find yourself, we invite you to become part of the enterprise of Jesuit education at </a:t>
            </a:r>
            <a:r>
              <a:rPr lang="en-GB" baseline="0" dirty="0" smtClean="0">
                <a:solidFill>
                  <a:srgbClr val="FF0000"/>
                </a:solidFill>
              </a:rPr>
              <a:t>[Name of School].  </a:t>
            </a:r>
            <a:endParaRPr lang="en-GB" baseline="0" dirty="0" smtClean="0">
              <a:solidFill>
                <a:srgbClr val="FF0000"/>
              </a:solidFill>
            </a:endParaRPr>
          </a:p>
          <a:p>
            <a:endParaRPr lang="en-GB" baseline="0" dirty="0" smtClean="0">
              <a:solidFill>
                <a:srgbClr val="FF0000"/>
              </a:solidFill>
            </a:endParaRPr>
          </a:p>
          <a:p>
            <a:r>
              <a:rPr lang="en-GB" baseline="0" dirty="0" smtClean="0">
                <a:solidFill>
                  <a:srgbClr val="FF0000"/>
                </a:solidFill>
              </a:rPr>
              <a:t>[click] </a:t>
            </a:r>
            <a:endParaRPr lang="en-GB" baseline="0" dirty="0" smtClean="0">
              <a:solidFill>
                <a:srgbClr val="FF0000"/>
              </a:solidFill>
            </a:endParaRPr>
          </a:p>
          <a:p>
            <a:endParaRPr lang="en-GB" baseline="0" dirty="0" smtClean="0"/>
          </a:p>
          <a:p>
            <a:r>
              <a:rPr lang="en-GB" baseline="0" dirty="0" smtClean="0"/>
              <a:t>We invite you to contribute from your own strengths and gifts.  We ask you to think about the ‘magis’ – that Ignatian idea of the ‘more’ – and to consider how you can best play your own part in this school:</a:t>
            </a:r>
          </a:p>
          <a:p>
            <a:endParaRPr lang="en-GB" baseline="0" dirty="0" smtClean="0"/>
          </a:p>
          <a:p>
            <a:pPr marL="171450" indent="-171450">
              <a:buFont typeface="Arial" panose="020B0604020202020204" pitchFamily="34" charset="0"/>
              <a:buChar char="•"/>
            </a:pPr>
            <a:r>
              <a:rPr lang="en-GB" baseline="0" dirty="0" smtClean="0"/>
              <a:t>Excellence of </a:t>
            </a:r>
            <a:r>
              <a:rPr lang="en-GB" baseline="0" dirty="0" smtClean="0"/>
              <a:t>teaching</a:t>
            </a:r>
          </a:p>
          <a:p>
            <a:pPr marL="171450" indent="-171450">
              <a:buFont typeface="Arial" panose="020B0604020202020204" pitchFamily="34" charset="0"/>
              <a:buChar char="•"/>
            </a:pPr>
            <a:r>
              <a:rPr lang="en-GB" baseline="0" dirty="0" smtClean="0"/>
              <a:t>Promoting and using the Jesuit Pupil Profile </a:t>
            </a:r>
          </a:p>
          <a:p>
            <a:pPr marL="171450" indent="-171450">
              <a:buFont typeface="Arial" panose="020B0604020202020204" pitchFamily="34" charset="0"/>
              <a:buChar char="•"/>
            </a:pPr>
            <a:r>
              <a:rPr lang="en-GB" baseline="0" dirty="0" smtClean="0"/>
              <a:t>Extending pupils’ horizons and giving new perspectives</a:t>
            </a:r>
            <a:endParaRPr lang="en-GB" baseline="0" dirty="0" smtClean="0"/>
          </a:p>
          <a:p>
            <a:pPr marL="171450" indent="-171450">
              <a:buFont typeface="Arial" panose="020B0604020202020204" pitchFamily="34" charset="0"/>
              <a:buChar char="•"/>
            </a:pPr>
            <a:r>
              <a:rPr lang="en-GB" baseline="0" dirty="0" err="1" smtClean="0"/>
              <a:t>Outstanidng</a:t>
            </a:r>
            <a:r>
              <a:rPr lang="en-GB" baseline="0" dirty="0" smtClean="0"/>
              <a:t> pastoral </a:t>
            </a:r>
            <a:r>
              <a:rPr lang="en-GB" baseline="0" dirty="0" smtClean="0"/>
              <a:t>care</a:t>
            </a:r>
          </a:p>
          <a:p>
            <a:pPr marL="171450" indent="-171450">
              <a:buFont typeface="Arial" panose="020B0604020202020204" pitchFamily="34" charset="0"/>
              <a:buChar char="•"/>
            </a:pPr>
            <a:r>
              <a:rPr lang="en-GB" baseline="0" dirty="0" smtClean="0"/>
              <a:t>Extra-curricular activities</a:t>
            </a:r>
          </a:p>
          <a:p>
            <a:pPr marL="171450" indent="-171450">
              <a:buFont typeface="Arial" panose="020B0604020202020204" pitchFamily="34" charset="0"/>
              <a:buChar char="•"/>
            </a:pPr>
            <a:r>
              <a:rPr lang="en-GB" baseline="0" dirty="0" smtClean="0"/>
              <a:t>School events &amp; school community</a:t>
            </a:r>
          </a:p>
          <a:p>
            <a:pPr marL="171450" indent="-171450">
              <a:buFont typeface="Arial" panose="020B0604020202020204" pitchFamily="34" charset="0"/>
              <a:buChar char="•"/>
            </a:pPr>
            <a:r>
              <a:rPr lang="en-GB" baseline="0" dirty="0" smtClean="0"/>
              <a:t>Charities &amp; social outreach</a:t>
            </a:r>
          </a:p>
          <a:p>
            <a:pPr marL="171450" indent="-171450">
              <a:buFont typeface="Arial" panose="020B0604020202020204" pitchFamily="34" charset="0"/>
              <a:buChar char="•"/>
            </a:pPr>
            <a:r>
              <a:rPr lang="en-GB" baseline="0" dirty="0" smtClean="0"/>
              <a:t>Chaplaincy programme</a:t>
            </a:r>
          </a:p>
          <a:p>
            <a:pPr marL="171450" indent="-171450">
              <a:buFont typeface="Arial" panose="020B0604020202020204" pitchFamily="34" charset="0"/>
              <a:buChar char="•"/>
            </a:pPr>
            <a:r>
              <a:rPr lang="en-GB" baseline="0" dirty="0" smtClean="0"/>
              <a:t>Developing the shared vision of Jesuit education</a:t>
            </a:r>
          </a:p>
          <a:p>
            <a:endParaRPr lang="en-GB" baseline="0" dirty="0" smtClean="0"/>
          </a:p>
          <a:p>
            <a:r>
              <a:rPr lang="en-GB" baseline="0" dirty="0" smtClean="0"/>
              <a:t>Everything you contribute to the learning of your pupils and to the life of the school makes this a Jesuit school.</a:t>
            </a:r>
          </a:p>
          <a:p>
            <a:endParaRPr lang="en-GB" baseline="0" dirty="0" smtClean="0"/>
          </a:p>
          <a:p>
            <a:r>
              <a:rPr lang="en-GB" baseline="0" dirty="0" smtClean="0">
                <a:solidFill>
                  <a:srgbClr val="FF0000"/>
                </a:solidFill>
              </a:rPr>
              <a:t>[by way of illustration, the leader of the session may wish to give some practical examples of the wide variety of contributions that staff actually make]</a:t>
            </a:r>
          </a:p>
          <a:p>
            <a:endParaRPr lang="en-GB" baseline="0" dirty="0" smtClean="0">
              <a:solidFill>
                <a:srgbClr val="FF0000"/>
              </a:solidFill>
            </a:endParaRPr>
          </a:p>
          <a:p>
            <a:r>
              <a:rPr lang="en-GB" baseline="0" dirty="0" smtClean="0">
                <a:solidFill>
                  <a:srgbClr val="FF0000"/>
                </a:solidFill>
              </a:rPr>
              <a:t>[click – next slide]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E0404C5-679F-4CCB-8497-5151B76E3C43}" type="slidenum">
              <a:rPr lang="en-GB" smtClean="0"/>
              <a:t>18</a:t>
            </a:fld>
            <a:endParaRPr lang="en-GB"/>
          </a:p>
        </p:txBody>
      </p:sp>
    </p:spTree>
    <p:extLst>
      <p:ext uri="{BB962C8B-B14F-4D97-AF65-F5344CB8AC3E}">
        <p14:creationId xmlns:p14="http://schemas.microsoft.com/office/powerpoint/2010/main" val="91821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As well as contributing</a:t>
            </a:r>
            <a:r>
              <a:rPr lang="en-GB" baseline="0" dirty="0" smtClean="0"/>
              <a:t> to the life and learning of this school, remember that you are part of something much older and much bigger . . .</a:t>
            </a:r>
          </a:p>
          <a:p>
            <a:endParaRPr lang="en-GB" baseline="0" dirty="0" smtClean="0"/>
          </a:p>
          <a:p>
            <a:r>
              <a:rPr lang="en-GB" baseline="0" dirty="0" smtClean="0">
                <a:solidFill>
                  <a:srgbClr val="FF0000"/>
                </a:solidFill>
              </a:rPr>
              <a:t>[give time for slide to play – it is not necessary to read out the text]</a:t>
            </a:r>
          </a:p>
          <a:p>
            <a:endParaRPr lang="en-GB" baseline="0" dirty="0" smtClean="0">
              <a:solidFill>
                <a:srgbClr val="FF0000"/>
              </a:solidFill>
            </a:endParaRPr>
          </a:p>
          <a:p>
            <a:pPr marL="171450" indent="-171450">
              <a:buFont typeface="Arial" panose="020B0604020202020204" pitchFamily="34" charset="0"/>
              <a:buChar char="•"/>
            </a:pPr>
            <a:r>
              <a:rPr lang="en-GB" baseline="0" dirty="0" smtClean="0">
                <a:solidFill>
                  <a:srgbClr val="FF0000"/>
                </a:solidFill>
              </a:rPr>
              <a:t>a 450-year </a:t>
            </a:r>
            <a:r>
              <a:rPr lang="en-GB" baseline="0" dirty="0" smtClean="0">
                <a:solidFill>
                  <a:srgbClr val="FF0000"/>
                </a:solidFill>
              </a:rPr>
              <a:t>old tradition</a:t>
            </a:r>
          </a:p>
          <a:p>
            <a:pPr marL="171450" indent="-171450">
              <a:buFont typeface="Arial" panose="020B0604020202020204" pitchFamily="34" charset="0"/>
              <a:buChar char="•"/>
            </a:pPr>
            <a:r>
              <a:rPr lang="en-GB" baseline="0" dirty="0" smtClean="0">
                <a:solidFill>
                  <a:srgbClr val="FF0000"/>
                </a:solidFill>
              </a:rPr>
              <a:t>2,232 schools </a:t>
            </a:r>
          </a:p>
          <a:p>
            <a:pPr marL="171450" indent="-171450">
              <a:buFont typeface="Arial" panose="020B0604020202020204" pitchFamily="34" charset="0"/>
              <a:buChar char="•"/>
            </a:pPr>
            <a:r>
              <a:rPr lang="en-GB" baseline="0" dirty="0" smtClean="0">
                <a:solidFill>
                  <a:srgbClr val="FF0000"/>
                </a:solidFill>
              </a:rPr>
              <a:t>186 universities</a:t>
            </a:r>
          </a:p>
          <a:p>
            <a:pPr marL="171450" indent="-171450">
              <a:buFont typeface="Arial" panose="020B0604020202020204" pitchFamily="34" charset="0"/>
              <a:buChar char="•"/>
            </a:pPr>
            <a:r>
              <a:rPr lang="en-GB" baseline="0" dirty="0" smtClean="0">
                <a:solidFill>
                  <a:srgbClr val="FF0000"/>
                </a:solidFill>
              </a:rPr>
              <a:t>3½-million </a:t>
            </a:r>
            <a:r>
              <a:rPr lang="en-GB" baseline="0" dirty="0" smtClean="0">
                <a:solidFill>
                  <a:srgbClr val="FF0000"/>
                </a:solidFill>
              </a:rPr>
              <a:t>pupils and students</a:t>
            </a:r>
            <a:endParaRPr lang="en-GB" baseline="0" dirty="0" smtClean="0">
              <a:solidFill>
                <a:srgbClr val="FF0000"/>
              </a:solidFill>
            </a:endParaRPr>
          </a:p>
          <a:p>
            <a:pPr marL="171450" indent="-171450">
              <a:buFont typeface="Arial" panose="020B0604020202020204" pitchFamily="34" charset="0"/>
              <a:buChar char="•"/>
            </a:pPr>
            <a:r>
              <a:rPr lang="en-GB" baseline="0" dirty="0" smtClean="0">
                <a:solidFill>
                  <a:srgbClr val="FF0000"/>
                </a:solidFill>
              </a:rPr>
              <a:t>in 70 countries on six continents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solidFill>
                  <a:srgbClr val="FF0000"/>
                </a:solidFill>
              </a:rPr>
              <a:t>with 130,000  lay and Jesuit educators</a:t>
            </a:r>
          </a:p>
          <a:p>
            <a:pPr marL="171450" indent="-171450">
              <a:buFont typeface="Arial" panose="020B0604020202020204" pitchFamily="34" charset="0"/>
              <a:buChar char="•"/>
            </a:pPr>
            <a:r>
              <a:rPr lang="en-GB" baseline="0" dirty="0" smtClean="0">
                <a:solidFill>
                  <a:srgbClr val="FF0000"/>
                </a:solidFill>
              </a:rPr>
              <a:t>a </a:t>
            </a:r>
            <a:r>
              <a:rPr lang="en-GB" baseline="0" dirty="0" smtClean="0">
                <a:solidFill>
                  <a:srgbClr val="FF0000"/>
                </a:solidFill>
              </a:rPr>
              <a:t>global system of education</a:t>
            </a:r>
          </a:p>
          <a:p>
            <a:pPr marL="171450" indent="-171450">
              <a:buFont typeface="Arial" panose="020B0604020202020204" pitchFamily="34" charset="0"/>
              <a:buChar char="•"/>
            </a:pPr>
            <a:r>
              <a:rPr lang="en-GB" baseline="0" dirty="0" smtClean="0">
                <a:solidFill>
                  <a:srgbClr val="FF0000"/>
                </a:solidFill>
              </a:rPr>
              <a:t>across religious and cultural divides</a:t>
            </a:r>
          </a:p>
          <a:p>
            <a:pPr marL="171450" indent="-171450">
              <a:buFont typeface="Arial" panose="020B0604020202020204" pitchFamily="34" charset="0"/>
              <a:buChar char="•"/>
            </a:pPr>
            <a:r>
              <a:rPr lang="en-GB" baseline="0" dirty="0" smtClean="0">
                <a:solidFill>
                  <a:srgbClr val="FF0000"/>
                </a:solidFill>
              </a:rPr>
              <a:t>one </a:t>
            </a:r>
            <a:r>
              <a:rPr lang="en-GB" baseline="0" dirty="0" smtClean="0">
                <a:solidFill>
                  <a:srgbClr val="FF0000"/>
                </a:solidFill>
              </a:rPr>
              <a:t>vision ‘improvement in living and learning’</a:t>
            </a:r>
          </a:p>
          <a:p>
            <a:pPr marL="171450" indent="-171450">
              <a:buFont typeface="Arial" panose="020B0604020202020204" pitchFamily="34" charset="0"/>
              <a:buChar char="•"/>
            </a:pPr>
            <a:r>
              <a:rPr lang="en-GB" baseline="0" dirty="0" smtClean="0">
                <a:solidFill>
                  <a:srgbClr val="FF0000"/>
                </a:solidFill>
              </a:rPr>
              <a:t>for the greater glory of God  and the common good</a:t>
            </a:r>
          </a:p>
          <a:p>
            <a:endParaRPr lang="en-GB" baseline="0" dirty="0" smtClean="0"/>
          </a:p>
          <a:p>
            <a:r>
              <a:rPr lang="en-GB" baseline="0" dirty="0" smtClean="0"/>
              <a:t>Welcome!</a:t>
            </a:r>
          </a:p>
          <a:p>
            <a:endParaRPr lang="en-GB" baseline="0" dirty="0" smtClean="0"/>
          </a:p>
          <a:p>
            <a:r>
              <a:rPr lang="en-GB" baseline="0" dirty="0" smtClean="0">
                <a:solidFill>
                  <a:srgbClr val="FF0000"/>
                </a:solidFill>
              </a:rPr>
              <a:t>[click – end slide]</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CE0404C5-679F-4CCB-8497-5151B76E3C43}" type="slidenum">
              <a:rPr lang="en-GB" smtClean="0"/>
              <a:t>19</a:t>
            </a:fld>
            <a:endParaRPr lang="en-GB"/>
          </a:p>
        </p:txBody>
      </p:sp>
    </p:spTree>
    <p:extLst>
      <p:ext uri="{BB962C8B-B14F-4D97-AF65-F5344CB8AC3E}">
        <p14:creationId xmlns:p14="http://schemas.microsoft.com/office/powerpoint/2010/main" val="184671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solidFill>
                  <a:srgbClr val="FF0000"/>
                </a:solidFill>
              </a:rPr>
              <a:t>[Especially if people are</a:t>
            </a:r>
            <a:r>
              <a:rPr lang="en-GB" baseline="0" dirty="0" smtClean="0">
                <a:solidFill>
                  <a:srgbClr val="FF0000"/>
                </a:solidFill>
              </a:rPr>
              <a:t> coming to this session from a busy day, it may be good to do a quick relaxation/focus exercise to begin.  This need be no more than closing one’s eyes and adopting a relaxed but alert sitting position.  Then read the following phrases slowly with pauses in between (they are also on the screen for those who can’t shut their eyes!)]</a:t>
            </a:r>
          </a:p>
          <a:p>
            <a:endParaRPr lang="en-GB" baseline="0" dirty="0" smtClean="0"/>
          </a:p>
          <a:p>
            <a:r>
              <a:rPr lang="en-GB" dirty="0" smtClean="0"/>
              <a:t>Stop for a moment.</a:t>
            </a:r>
            <a:r>
              <a:rPr lang="en-GB" baseline="0" dirty="0" smtClean="0"/>
              <a:t>  </a:t>
            </a:r>
            <a:r>
              <a:rPr lang="en-GB" dirty="0" smtClean="0"/>
              <a:t>Pause.</a:t>
            </a:r>
            <a:r>
              <a:rPr lang="en-GB" baseline="0" dirty="0" smtClean="0"/>
              <a:t>  </a:t>
            </a:r>
            <a:r>
              <a:rPr lang="en-GB" dirty="0" smtClean="0"/>
              <a:t>Step back.</a:t>
            </a:r>
            <a:r>
              <a:rPr lang="en-GB" baseline="0" dirty="0" smtClean="0"/>
              <a:t>  </a:t>
            </a:r>
            <a:r>
              <a:rPr lang="en-GB" dirty="0" smtClean="0"/>
              <a:t>Take a breath.</a:t>
            </a:r>
            <a:r>
              <a:rPr lang="en-GB" baseline="0" dirty="0" smtClean="0"/>
              <a:t>  </a:t>
            </a:r>
            <a:r>
              <a:rPr lang="en-GB" dirty="0" smtClean="0"/>
              <a:t>What have the events of today left you thinking?</a:t>
            </a:r>
            <a:r>
              <a:rPr lang="en-GB" baseline="0" dirty="0" smtClean="0"/>
              <a:t>  </a:t>
            </a:r>
            <a:r>
              <a:rPr lang="en-GB" dirty="0" smtClean="0"/>
              <a:t>How have they left you feeling?</a:t>
            </a:r>
            <a:r>
              <a:rPr lang="en-GB" baseline="0" dirty="0" smtClean="0"/>
              <a:t>  </a:t>
            </a:r>
            <a:r>
              <a:rPr lang="en-GB" dirty="0" smtClean="0"/>
              <a:t>What is it you desire from the next hour or so?  Be still.</a:t>
            </a:r>
          </a:p>
          <a:p>
            <a:endParaRPr lang="en-GB" dirty="0" smtClean="0"/>
          </a:p>
          <a:p>
            <a:r>
              <a:rPr lang="en-GB" dirty="0" smtClean="0">
                <a:solidFill>
                  <a:srgbClr val="FF0000"/>
                </a:solidFill>
              </a:rPr>
              <a:t>[click – next slide]</a:t>
            </a:r>
          </a:p>
          <a:p>
            <a:endParaRPr lang="en-GB" dirty="0"/>
          </a:p>
        </p:txBody>
      </p:sp>
      <p:sp>
        <p:nvSpPr>
          <p:cNvPr id="4" name="Slide Number Placeholder 3"/>
          <p:cNvSpPr>
            <a:spLocks noGrp="1"/>
          </p:cNvSpPr>
          <p:nvPr>
            <p:ph type="sldNum" sz="quarter" idx="10"/>
          </p:nvPr>
        </p:nvSpPr>
        <p:spPr/>
        <p:txBody>
          <a:bodyPr/>
          <a:lstStyle/>
          <a:p>
            <a:fld id="{CE0404C5-679F-4CCB-8497-5151B76E3C4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394509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Some</a:t>
            </a:r>
            <a:r>
              <a:rPr lang="en-GB" baseline="0" dirty="0" smtClean="0"/>
              <a:t> further r</a:t>
            </a:r>
            <a:r>
              <a:rPr lang="en-GB" dirty="0" smtClean="0"/>
              <a:t>eading:</a:t>
            </a:r>
          </a:p>
          <a:p>
            <a:endParaRPr lang="en-GB" dirty="0" smtClean="0"/>
          </a:p>
          <a:p>
            <a:r>
              <a:rPr lang="en-GB" i="1" dirty="0" smtClean="0"/>
              <a:t>The Classroom as Holy Ground</a:t>
            </a:r>
          </a:p>
          <a:p>
            <a:endParaRPr lang="en-GB" dirty="0" smtClean="0"/>
          </a:p>
          <a:p>
            <a:r>
              <a:rPr lang="en-GB" dirty="0" smtClean="0">
                <a:solidFill>
                  <a:srgbClr val="FF0000"/>
                </a:solidFill>
              </a:rPr>
              <a:t>[click – next slide]</a:t>
            </a:r>
          </a:p>
          <a:p>
            <a:endParaRPr lang="en-GB" dirty="0"/>
          </a:p>
        </p:txBody>
      </p:sp>
      <p:sp>
        <p:nvSpPr>
          <p:cNvPr id="4" name="Slide Number Placeholder 3"/>
          <p:cNvSpPr>
            <a:spLocks noGrp="1"/>
          </p:cNvSpPr>
          <p:nvPr>
            <p:ph type="sldNum" sz="quarter" idx="10"/>
          </p:nvPr>
        </p:nvSpPr>
        <p:spPr/>
        <p:txBody>
          <a:bodyPr/>
          <a:lstStyle/>
          <a:p>
            <a:fld id="{CE0404C5-679F-4CCB-8497-5151B76E3C43}"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135599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[invitation</a:t>
            </a:r>
            <a:r>
              <a:rPr lang="en-GB" baseline="0" dirty="0" smtClean="0">
                <a:solidFill>
                  <a:srgbClr val="FF0000"/>
                </a:solidFill>
              </a:rPr>
              <a:t> to closing prayer . . .]</a:t>
            </a:r>
          </a:p>
          <a:p>
            <a:endParaRPr lang="en-GB" baseline="0" dirty="0" smtClean="0"/>
          </a:p>
          <a:p>
            <a:r>
              <a:rPr lang="en-GB" dirty="0" smtClean="0"/>
              <a:t>Lord,</a:t>
            </a:r>
          </a:p>
          <a:p>
            <a:r>
              <a:rPr lang="en-GB" dirty="0" smtClean="0"/>
              <a:t>teach me to be generous: </a:t>
            </a:r>
            <a:br>
              <a:rPr lang="en-GB" dirty="0" smtClean="0"/>
            </a:br>
            <a:r>
              <a:rPr lang="en-GB" dirty="0" smtClean="0"/>
              <a:t>to serve you as you deserve; </a:t>
            </a:r>
            <a:br>
              <a:rPr lang="en-GB" dirty="0" smtClean="0"/>
            </a:br>
            <a:r>
              <a:rPr lang="en-GB" dirty="0" smtClean="0"/>
              <a:t>to give and not to count the cost; </a:t>
            </a:r>
            <a:br>
              <a:rPr lang="en-GB" dirty="0" smtClean="0"/>
            </a:br>
            <a:r>
              <a:rPr lang="en-GB" dirty="0" smtClean="0"/>
              <a:t>to fight and not to heed the wounds; </a:t>
            </a:r>
            <a:br>
              <a:rPr lang="en-GB" dirty="0" smtClean="0"/>
            </a:br>
            <a:r>
              <a:rPr lang="en-GB" dirty="0" smtClean="0"/>
              <a:t>to toil and not to seek for rest; </a:t>
            </a:r>
            <a:br>
              <a:rPr lang="en-GB" dirty="0" smtClean="0"/>
            </a:br>
            <a:r>
              <a:rPr lang="en-GB" dirty="0" smtClean="0"/>
              <a:t>to labour and to ask for no reward </a:t>
            </a:r>
          </a:p>
          <a:p>
            <a:r>
              <a:rPr lang="en-GB" dirty="0" smtClean="0"/>
              <a:t>save that of knowing I do your will.</a:t>
            </a:r>
            <a:br>
              <a:rPr lang="en-GB" dirty="0" smtClean="0"/>
            </a:br>
            <a:r>
              <a:rPr lang="en-GB" dirty="0" smtClean="0"/>
              <a:t>Amen. </a:t>
            </a:r>
          </a:p>
          <a:p>
            <a:endParaRPr lang="en-GB" dirty="0" smtClean="0"/>
          </a:p>
          <a:p>
            <a:r>
              <a:rPr lang="en-GB" dirty="0" smtClean="0">
                <a:solidFill>
                  <a:srgbClr val="FF0000"/>
                </a:solidFill>
              </a:rPr>
              <a:t>[click – next slide] </a:t>
            </a:r>
          </a:p>
          <a:p>
            <a:endParaRPr lang="en-GB" dirty="0"/>
          </a:p>
        </p:txBody>
      </p:sp>
      <p:sp>
        <p:nvSpPr>
          <p:cNvPr id="4" name="Slide Number Placeholder 3"/>
          <p:cNvSpPr>
            <a:spLocks noGrp="1"/>
          </p:cNvSpPr>
          <p:nvPr>
            <p:ph type="sldNum" sz="quarter" idx="10"/>
          </p:nvPr>
        </p:nvSpPr>
        <p:spPr/>
        <p:txBody>
          <a:bodyPr/>
          <a:lstStyle/>
          <a:p>
            <a:fld id="{90093458-D01C-4C07-A47B-B8D5293E7C5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30854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solidFill>
                  <a:srgbClr val="FF0000"/>
                </a:solidFill>
              </a:rPr>
              <a:t>[End</a:t>
            </a:r>
            <a:r>
              <a:rPr lang="en-GB" baseline="0" dirty="0" smtClean="0">
                <a:solidFill>
                  <a:srgbClr val="FF0000"/>
                </a:solidFill>
              </a:rPr>
              <a:t>]</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743DEC95-E3FB-41A0-83EE-FF25FB222D14}"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18681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In the first session of </a:t>
            </a:r>
            <a:r>
              <a:rPr lang="en-GB" dirty="0" err="1" smtClean="0"/>
              <a:t>SVi</a:t>
            </a:r>
            <a:r>
              <a:rPr lang="en-GB" dirty="0" smtClean="0"/>
              <a:t>, we saw that</a:t>
            </a:r>
            <a:r>
              <a:rPr lang="en-GB" baseline="0" dirty="0" smtClean="0"/>
              <a:t> o</a:t>
            </a:r>
            <a:r>
              <a:rPr lang="en-GB" dirty="0" smtClean="0"/>
              <a:t>ne way of thinking about the vision </a:t>
            </a:r>
            <a:r>
              <a:rPr lang="en-GB" dirty="0" smtClean="0"/>
              <a:t>of </a:t>
            </a:r>
            <a:r>
              <a:rPr lang="en-GB" dirty="0" smtClean="0"/>
              <a:t>Jesuit </a:t>
            </a:r>
            <a:r>
              <a:rPr lang="en-GB" dirty="0" smtClean="0"/>
              <a:t>education </a:t>
            </a:r>
            <a:r>
              <a:rPr lang="en-GB" dirty="0" smtClean="0"/>
              <a:t>is to think about the school’s identity, mission and community.  </a:t>
            </a:r>
          </a:p>
          <a:p>
            <a:endParaRPr lang="en-GB" dirty="0" smtClean="0"/>
          </a:p>
          <a:p>
            <a:r>
              <a:rPr lang="en-GB" dirty="0" smtClean="0">
                <a:solidFill>
                  <a:srgbClr val="FF0000"/>
                </a:solidFill>
              </a:rPr>
              <a:t>[click]</a:t>
            </a:r>
          </a:p>
          <a:p>
            <a:endParaRPr lang="en-GB" dirty="0" smtClean="0"/>
          </a:p>
          <a:p>
            <a:r>
              <a:rPr lang="en-GB" b="1" dirty="0" smtClean="0"/>
              <a:t>Identity is about who we are.</a:t>
            </a:r>
          </a:p>
          <a:p>
            <a:r>
              <a:rPr lang="en-GB" dirty="0" smtClean="0"/>
              <a:t>The school’s identity comes from its Jesuit roots; from its history since it was </a:t>
            </a:r>
            <a:r>
              <a:rPr lang="en-GB" dirty="0" smtClean="0">
                <a:solidFill>
                  <a:schemeClr val="tx1"/>
                </a:solidFill>
              </a:rPr>
              <a:t>founded in </a:t>
            </a:r>
            <a:r>
              <a:rPr lang="en-GB" dirty="0" smtClean="0">
                <a:solidFill>
                  <a:srgbClr val="FF0000"/>
                </a:solidFill>
              </a:rPr>
              <a:t>[YEAR]; </a:t>
            </a:r>
            <a:r>
              <a:rPr lang="en-GB" dirty="0" smtClean="0"/>
              <a:t>and from the countless interwoven stories of the teachers, staff and pupils who have spent part of their lives making it what it is today.  The school’s identity is seen in its story and also in the language we use to describe who we are and what we do.  </a:t>
            </a:r>
          </a:p>
          <a:p>
            <a:endParaRPr lang="en-GB" dirty="0" smtClean="0">
              <a:solidFill>
                <a:srgbClr val="FF0000"/>
              </a:solidFill>
            </a:endParaRPr>
          </a:p>
          <a:p>
            <a:r>
              <a:rPr lang="en-GB" dirty="0" smtClean="0">
                <a:solidFill>
                  <a:srgbClr val="FF0000"/>
                </a:solidFill>
              </a:rPr>
              <a:t>[click]</a:t>
            </a:r>
          </a:p>
          <a:p>
            <a:endParaRPr lang="en-GB" dirty="0" smtClean="0"/>
          </a:p>
          <a:p>
            <a:r>
              <a:rPr lang="en-GB" b="1" dirty="0" smtClean="0"/>
              <a:t>Mission is about what we do.</a:t>
            </a:r>
          </a:p>
          <a:p>
            <a:r>
              <a:rPr lang="en-GB" dirty="0" smtClean="0"/>
              <a:t>A school’s mission happens in the </a:t>
            </a:r>
            <a:r>
              <a:rPr lang="en-GB" dirty="0" smtClean="0"/>
              <a:t>things </a:t>
            </a:r>
            <a:r>
              <a:rPr lang="en-GB" dirty="0" smtClean="0"/>
              <a:t>we do every day: in our classrooms, laboratories, practice rooms, workshops and studios, gyms and playing fields; in the numerous interactions, casual and pastoral, between teachers and pupils; in the routines and events which mark out the school day, week, term and year. And, every so often, </a:t>
            </a:r>
            <a:r>
              <a:rPr lang="en-GB" dirty="0" smtClean="0"/>
              <a:t>in the </a:t>
            </a:r>
            <a:r>
              <a:rPr lang="en-GB" dirty="0" smtClean="0"/>
              <a:t>set-piece events which see the school brought together and the talent and enthusiasm of our pupils and staff shown off at their best. The mission of a Christian school, a Jesuit school, is to show the face of God in the everyday. </a:t>
            </a:r>
            <a:r>
              <a:rPr lang="en-GB" dirty="0" smtClean="0"/>
              <a:t> And it</a:t>
            </a:r>
            <a:r>
              <a:rPr lang="en-GB" baseline="0" dirty="0" smtClean="0"/>
              <a:t> does this through the work of education of mind and formation of character</a:t>
            </a:r>
            <a:r>
              <a:rPr lang="en-GB" dirty="0" smtClean="0"/>
              <a:t> that we undertake.</a:t>
            </a:r>
            <a:endParaRPr lang="en-GB" dirty="0" smtClean="0"/>
          </a:p>
          <a:p>
            <a:endParaRPr lang="en-GB" dirty="0" smtClean="0"/>
          </a:p>
          <a:p>
            <a:r>
              <a:rPr lang="en-GB" dirty="0" smtClean="0">
                <a:solidFill>
                  <a:srgbClr val="FF0000"/>
                </a:solidFill>
              </a:rPr>
              <a:t>[click]</a:t>
            </a:r>
          </a:p>
          <a:p>
            <a:endParaRPr lang="en-GB" dirty="0" smtClean="0">
              <a:solidFill>
                <a:srgbClr val="FF0000"/>
              </a:solidFill>
            </a:endParaRPr>
          </a:p>
          <a:p>
            <a:r>
              <a:rPr lang="en-GB" b="1" dirty="0" smtClean="0"/>
              <a:t>Community is about the way we are with each other.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community is somewhere we belong.  And the community should reflect our</a:t>
            </a:r>
            <a:r>
              <a:rPr lang="en-GB" baseline="0" dirty="0" smtClean="0"/>
              <a:t> identity and mission. </a:t>
            </a:r>
            <a:r>
              <a:rPr lang="en-GB" dirty="0" smtClean="0"/>
              <a:t>The </a:t>
            </a:r>
            <a:r>
              <a:rPr lang="en-GB" dirty="0" smtClean="0"/>
              <a:t>way we do things, the way we carry out our mission according to our identity</a:t>
            </a:r>
            <a:r>
              <a:rPr lang="en-GB" dirty="0" smtClean="0"/>
              <a:t>,</a:t>
            </a:r>
            <a:r>
              <a:rPr lang="en-GB" baseline="0" dirty="0" smtClean="0"/>
              <a:t> Ignatius calls </a:t>
            </a:r>
            <a:r>
              <a:rPr lang="en-GB" dirty="0" smtClean="0"/>
              <a:t>‘our </a:t>
            </a:r>
            <a:r>
              <a:rPr lang="en-GB" dirty="0" smtClean="0"/>
              <a:t>way of proceeding’.  It is about the way we treat each other, the way we go about the business of teaching and learning, and of forming good and virtuous young people who will be men and women for others. </a:t>
            </a:r>
          </a:p>
          <a:p>
            <a:endParaRPr lang="en-GB" dirty="0" smtClean="0"/>
          </a:p>
          <a:p>
            <a:r>
              <a:rPr lang="en-GB" dirty="0" smtClean="0">
                <a:solidFill>
                  <a:srgbClr val="FF0000"/>
                </a:solidFill>
              </a:rPr>
              <a:t>[click – next slide]</a:t>
            </a:r>
          </a:p>
          <a:p>
            <a:endParaRPr lang="en-GB" dirty="0"/>
          </a:p>
        </p:txBody>
      </p:sp>
      <p:sp>
        <p:nvSpPr>
          <p:cNvPr id="4" name="Slide Number Placeholder 3"/>
          <p:cNvSpPr>
            <a:spLocks noGrp="1"/>
          </p:cNvSpPr>
          <p:nvPr>
            <p:ph type="sldNum" sz="quarter" idx="10"/>
          </p:nvPr>
        </p:nvSpPr>
        <p:spPr/>
        <p:txBody>
          <a:bodyPr/>
          <a:lstStyle/>
          <a:p>
            <a:fld id="{CE0404C5-679F-4CCB-8497-5151B76E3C43}"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99864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Identity – title </a:t>
            </a:r>
            <a:r>
              <a:rPr lang="en-GB" dirty="0" smtClean="0"/>
              <a:t>slide</a:t>
            </a:r>
          </a:p>
          <a:p>
            <a:endParaRPr lang="en-GB" dirty="0" smtClean="0"/>
          </a:p>
          <a:p>
            <a:r>
              <a:rPr lang="en-GB" dirty="0" smtClean="0">
                <a:solidFill>
                  <a:srgbClr val="FF0000"/>
                </a:solidFill>
              </a:rPr>
              <a:t>[click – next slide]</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CE0404C5-679F-4CCB-8497-5151B76E3C43}" type="slidenum">
              <a:rPr lang="en-GB" smtClean="0"/>
              <a:t>4</a:t>
            </a:fld>
            <a:endParaRPr lang="en-GB"/>
          </a:p>
        </p:txBody>
      </p:sp>
    </p:spTree>
    <p:extLst>
      <p:ext uri="{BB962C8B-B14F-4D97-AF65-F5344CB8AC3E}">
        <p14:creationId xmlns:p14="http://schemas.microsoft.com/office/powerpoint/2010/main" val="206270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Identity – template</a:t>
            </a:r>
            <a:r>
              <a:rPr lang="en-GB" baseline="0" dirty="0" smtClean="0"/>
              <a:t> </a:t>
            </a:r>
            <a:r>
              <a:rPr lang="en-GB" baseline="0" dirty="0" smtClean="0"/>
              <a:t>slide</a:t>
            </a:r>
          </a:p>
          <a:p>
            <a:endParaRPr lang="en-GB" baseline="0" dirty="0" smtClean="0"/>
          </a:p>
          <a:p>
            <a:r>
              <a:rPr lang="en-GB" baseline="0" dirty="0" smtClean="0">
                <a:solidFill>
                  <a:srgbClr val="FF0000"/>
                </a:solidFill>
              </a:rPr>
              <a:t>[click – next slide] </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CE0404C5-679F-4CCB-8497-5151B76E3C43}" type="slidenum">
              <a:rPr lang="en-GB" smtClean="0"/>
              <a:t>5</a:t>
            </a:fld>
            <a:endParaRPr lang="en-GB"/>
          </a:p>
        </p:txBody>
      </p:sp>
    </p:spTree>
    <p:extLst>
      <p:ext uri="{BB962C8B-B14F-4D97-AF65-F5344CB8AC3E}">
        <p14:creationId xmlns:p14="http://schemas.microsoft.com/office/powerpoint/2010/main" val="290859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Pause for thought.</a:t>
            </a:r>
          </a:p>
          <a:p>
            <a:r>
              <a:rPr lang="en-GB" dirty="0" smtClean="0">
                <a:solidFill>
                  <a:srgbClr val="FF0000"/>
                </a:solidFill>
              </a:rPr>
              <a:t>[5-minutes to reflect and share with the person next to you]</a:t>
            </a:r>
          </a:p>
          <a:p>
            <a:endParaRPr lang="en-GB" dirty="0" smtClean="0"/>
          </a:p>
          <a:p>
            <a:r>
              <a:rPr lang="en-GB" dirty="0" smtClean="0"/>
              <a:t>[click – next slide]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DDF925E-1146-4D31-A379-3721C83B96F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754926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Identity – end of section </a:t>
            </a:r>
            <a:r>
              <a:rPr lang="en-GB" dirty="0" smtClean="0"/>
              <a:t>slide</a:t>
            </a:r>
          </a:p>
          <a:p>
            <a:endParaRPr lang="en-GB" dirty="0" smtClean="0"/>
          </a:p>
          <a:p>
            <a:r>
              <a:rPr lang="en-GB" dirty="0" smtClean="0"/>
              <a:t>“A distinctive spirit still marks any school which can truly be called Jesuit.  </a:t>
            </a:r>
          </a:p>
          <a:p>
            <a:endParaRPr lang="en-GB" dirty="0" smtClean="0"/>
          </a:p>
          <a:p>
            <a:r>
              <a:rPr lang="en-GB" dirty="0" smtClean="0"/>
              <a:t>This distinctive spirit can be discovered through reflection on the lived experience of Ignatius, on the ways in which that lived experience was shared with others, on the ways in which Ignatius himself applied his vision to education, and on the ways in which this vision has been developed and applied to education in the course of history, including our present times.  </a:t>
            </a:r>
          </a:p>
          <a:p>
            <a:endParaRPr lang="en-GB" dirty="0" smtClean="0"/>
          </a:p>
          <a:p>
            <a:r>
              <a:rPr lang="en-GB" dirty="0" smtClean="0"/>
              <a:t>A common spirit lies behind pedagogy, curriculum and school life, even though these may differ greatly from those of previous centuries, and in detail from country to country.”  (</a:t>
            </a:r>
            <a:r>
              <a:rPr lang="en-GB" i="1" dirty="0" smtClean="0"/>
              <a:t>The Characteristics of Jesuit Education </a:t>
            </a:r>
            <a:r>
              <a:rPr lang="en-GB" dirty="0" smtClean="0"/>
              <a:t>n.8)</a:t>
            </a:r>
          </a:p>
          <a:p>
            <a:endParaRPr lang="en-GB" dirty="0" smtClean="0"/>
          </a:p>
          <a:p>
            <a:r>
              <a:rPr lang="en-GB" dirty="0" smtClean="0">
                <a:solidFill>
                  <a:srgbClr val="FF0000"/>
                </a:solidFill>
              </a:rPr>
              <a:t>[click –</a:t>
            </a:r>
            <a:r>
              <a:rPr lang="en-GB" baseline="0" dirty="0" smtClean="0">
                <a:solidFill>
                  <a:srgbClr val="FF0000"/>
                </a:solidFill>
              </a:rPr>
              <a:t> next slide] </a:t>
            </a:r>
            <a:endParaRPr lang="en-GB" dirty="0" smtClean="0">
              <a:solidFill>
                <a:srgbClr val="FF0000"/>
              </a:solidFill>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CE0404C5-679F-4CCB-8497-5151B76E3C43}" type="slidenum">
              <a:rPr lang="en-GB" smtClean="0"/>
              <a:t>7</a:t>
            </a:fld>
            <a:endParaRPr lang="en-GB"/>
          </a:p>
        </p:txBody>
      </p:sp>
    </p:spTree>
    <p:extLst>
      <p:ext uri="{BB962C8B-B14F-4D97-AF65-F5344CB8AC3E}">
        <p14:creationId xmlns:p14="http://schemas.microsoft.com/office/powerpoint/2010/main" val="289408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Mission </a:t>
            </a:r>
            <a:r>
              <a:rPr lang="en-GB" dirty="0" smtClean="0"/>
              <a:t>– title </a:t>
            </a:r>
            <a:r>
              <a:rPr lang="en-GB" dirty="0" smtClean="0"/>
              <a:t>slide</a:t>
            </a:r>
          </a:p>
          <a:p>
            <a:endParaRPr lang="en-GB" dirty="0" smtClean="0"/>
          </a:p>
          <a:p>
            <a:r>
              <a:rPr lang="en-GB" dirty="0" smtClean="0">
                <a:solidFill>
                  <a:srgbClr val="FF0000"/>
                </a:solidFill>
              </a:rPr>
              <a:t>[click – next slide]</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CE0404C5-679F-4CCB-8497-5151B76E3C43}" type="slidenum">
              <a:rPr lang="en-GB" smtClean="0"/>
              <a:t>8</a:t>
            </a:fld>
            <a:endParaRPr lang="en-GB"/>
          </a:p>
        </p:txBody>
      </p:sp>
    </p:spTree>
    <p:extLst>
      <p:ext uri="{BB962C8B-B14F-4D97-AF65-F5344CB8AC3E}">
        <p14:creationId xmlns:p14="http://schemas.microsoft.com/office/powerpoint/2010/main" val="111842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Mission – template </a:t>
            </a:r>
            <a:r>
              <a:rPr lang="en-GB" dirty="0" smtClean="0"/>
              <a:t>slide</a:t>
            </a:r>
          </a:p>
          <a:p>
            <a:endParaRPr lang="en-GB" dirty="0" smtClean="0"/>
          </a:p>
          <a:p>
            <a:r>
              <a:rPr lang="en-GB" dirty="0" smtClean="0">
                <a:solidFill>
                  <a:srgbClr val="FF0000"/>
                </a:solidFill>
              </a:rPr>
              <a:t>[click – next slide]</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CE0404C5-679F-4CCB-8497-5151B76E3C43}" type="slidenum">
              <a:rPr lang="en-GB" smtClean="0"/>
              <a:t>9</a:t>
            </a:fld>
            <a:endParaRPr lang="en-GB"/>
          </a:p>
        </p:txBody>
      </p:sp>
    </p:spTree>
    <p:extLst>
      <p:ext uri="{BB962C8B-B14F-4D97-AF65-F5344CB8AC3E}">
        <p14:creationId xmlns:p14="http://schemas.microsoft.com/office/powerpoint/2010/main" val="116281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8EBF7E-800D-41AE-9087-555A922B5875}"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52842897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8EBF7E-800D-41AE-9087-555A922B5875}"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75772582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8EBF7E-800D-41AE-9087-555A922B5875}"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338368776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431024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978321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134951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803254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938572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9599235"/>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52978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214965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8EBF7E-800D-41AE-9087-555A922B5875}"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346202358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428262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294526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959043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078017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453691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0586913"/>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031098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256505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5690086"/>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763792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EBF7E-800D-41AE-9087-555A922B5875}"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189841209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00488"/>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6397233"/>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1177976"/>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83135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8EBF7E-800D-41AE-9087-555A922B5875}"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427976174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8EBF7E-800D-41AE-9087-555A922B5875}" type="datetimeFigureOut">
              <a:rPr lang="en-GB" smtClean="0"/>
              <a:t>24/08/2017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293814516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8EBF7E-800D-41AE-9087-555A922B5875}" type="datetimeFigureOut">
              <a:rPr lang="en-GB" smtClean="0"/>
              <a:t>24/08/2017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33213502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EBF7E-800D-41AE-9087-555A922B5875}" type="datetimeFigureOut">
              <a:rPr lang="en-GB" smtClean="0"/>
              <a:t>24/08/2017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108239643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EBF7E-800D-41AE-9087-555A922B5875}"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205103663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EBF7E-800D-41AE-9087-555A922B5875}"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E0596-DD50-432F-A7D2-E473D67F92A9}" type="slidenum">
              <a:rPr lang="en-GB" smtClean="0"/>
              <a:t>‹#›</a:t>
            </a:fld>
            <a:endParaRPr lang="en-GB"/>
          </a:p>
        </p:txBody>
      </p:sp>
    </p:spTree>
    <p:extLst>
      <p:ext uri="{BB962C8B-B14F-4D97-AF65-F5344CB8AC3E}">
        <p14:creationId xmlns:p14="http://schemas.microsoft.com/office/powerpoint/2010/main" val="79469247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EBF7E-800D-41AE-9087-555A922B5875}" type="datetimeFigureOut">
              <a:rPr lang="en-GB" smtClean="0"/>
              <a:t>24/08/2017</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E0596-DD50-432F-A7D2-E473D67F92A9}" type="slidenum">
              <a:rPr lang="en-GB" smtClean="0"/>
              <a:t>‹#›</a:t>
            </a:fld>
            <a:endParaRPr lang="en-GB"/>
          </a:p>
        </p:txBody>
      </p:sp>
    </p:spTree>
    <p:extLst>
      <p:ext uri="{BB962C8B-B14F-4D97-AF65-F5344CB8AC3E}">
        <p14:creationId xmlns:p14="http://schemas.microsoft.com/office/powerpoint/2010/main" val="272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340F9-41CD-4161-A4BB-0CEB3FFCFCA8}"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19499-70BE-48C9-AA7E-2398F7369D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990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6375E-ADA7-4C3B-84D8-B8E18C315C72}" type="datetimeFigureOut">
              <a:rPr lang="en-GB" smtClean="0">
                <a:solidFill>
                  <a:prstClr val="black">
                    <a:tint val="75000"/>
                  </a:prstClr>
                </a:solidFill>
              </a:rPr>
              <a:pPr/>
              <a:t>24/08/2017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16901-5357-4ECB-8FDC-B539B618F0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0655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 Logo Sunburst.png"/>
          <p:cNvPicPr>
            <a:picLocks noChangeAspect="1"/>
          </p:cNvPicPr>
          <p:nvPr/>
        </p:nvPicPr>
        <p:blipFill>
          <a:blip r:embed="rId3" cstate="print"/>
          <a:stretch>
            <a:fillRect/>
          </a:stretch>
        </p:blipFill>
        <p:spPr>
          <a:xfrm>
            <a:off x="7785792" y="1484784"/>
            <a:ext cx="1149584" cy="1158976"/>
          </a:xfrm>
          <a:prstGeom prst="rect">
            <a:avLst/>
          </a:prstGeom>
        </p:spPr>
      </p:pic>
      <p:sp>
        <p:nvSpPr>
          <p:cNvPr id="5" name="TextBox 4"/>
          <p:cNvSpPr txBox="1"/>
          <p:nvPr/>
        </p:nvSpPr>
        <p:spPr>
          <a:xfrm>
            <a:off x="2609669" y="1528916"/>
            <a:ext cx="6899645" cy="1107996"/>
          </a:xfrm>
          <a:prstGeom prst="rect">
            <a:avLst/>
          </a:prstGeom>
          <a:noFill/>
        </p:spPr>
        <p:txBody>
          <a:bodyPr wrap="none" rtlCol="0">
            <a:spAutoFit/>
          </a:bodyPr>
          <a:lstStyle/>
          <a:p>
            <a:pPr algn="ctr"/>
            <a:r>
              <a:rPr lang="en-GB" sz="6600" dirty="0">
                <a:solidFill>
                  <a:prstClr val="black">
                    <a:lumMod val="50000"/>
                    <a:lumOff val="50000"/>
                  </a:prstClr>
                </a:solidFill>
                <a:latin typeface="Lucida Bright" pitchFamily="18" charset="0"/>
                <a:cs typeface="Angsana New" pitchFamily="18" charset="-34"/>
              </a:rPr>
              <a:t>SHARED VISI   N</a:t>
            </a:r>
          </a:p>
        </p:txBody>
      </p:sp>
      <p:sp>
        <p:nvSpPr>
          <p:cNvPr id="8" name="TextBox 7"/>
          <p:cNvSpPr txBox="1"/>
          <p:nvPr/>
        </p:nvSpPr>
        <p:spPr>
          <a:xfrm>
            <a:off x="2712260" y="2762344"/>
            <a:ext cx="6694460" cy="738664"/>
          </a:xfrm>
          <a:prstGeom prst="rect">
            <a:avLst/>
          </a:prstGeom>
          <a:noFill/>
        </p:spPr>
        <p:txBody>
          <a:bodyPr wrap="none" rtlCol="0">
            <a:spAutoFit/>
          </a:bodyPr>
          <a:lstStyle/>
          <a:p>
            <a:pPr algn="ctr"/>
            <a:r>
              <a:rPr lang="en-GB" sz="4200" dirty="0">
                <a:solidFill>
                  <a:srgbClr val="C3003F"/>
                </a:solidFill>
                <a:latin typeface="Lucida Bright" pitchFamily="18" charset="0"/>
                <a:cs typeface="Angsana New" pitchFamily="18" charset="-34"/>
              </a:rPr>
              <a:t>Jesuit Spirit in Education</a:t>
            </a:r>
          </a:p>
        </p:txBody>
      </p:sp>
      <p:cxnSp>
        <p:nvCxnSpPr>
          <p:cNvPr id="3" name="Straight Connector 2"/>
          <p:cNvCxnSpPr/>
          <p:nvPr/>
        </p:nvCxnSpPr>
        <p:spPr>
          <a:xfrm>
            <a:off x="2734032" y="2708920"/>
            <a:ext cx="66944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26274" y="4114527"/>
            <a:ext cx="6266460" cy="1077218"/>
          </a:xfrm>
          <a:prstGeom prst="rect">
            <a:avLst/>
          </a:prstGeom>
          <a:noFill/>
        </p:spPr>
        <p:txBody>
          <a:bodyPr wrap="none" rtlCol="0">
            <a:spAutoFit/>
          </a:bodyPr>
          <a:lstStyle/>
          <a:p>
            <a:pPr algn="ctr"/>
            <a:r>
              <a:rPr lang="en-GB" sz="3200" dirty="0">
                <a:solidFill>
                  <a:prstClr val="black">
                    <a:lumMod val="50000"/>
                    <a:lumOff val="50000"/>
                  </a:prstClr>
                </a:solidFill>
              </a:rPr>
              <a:t>Session </a:t>
            </a:r>
            <a:r>
              <a:rPr lang="en-GB" sz="3200" dirty="0" smtClean="0">
                <a:solidFill>
                  <a:prstClr val="black">
                    <a:lumMod val="50000"/>
                    <a:lumOff val="50000"/>
                  </a:prstClr>
                </a:solidFill>
              </a:rPr>
              <a:t>4</a:t>
            </a:r>
            <a:endParaRPr lang="en-GB" sz="3200" dirty="0">
              <a:solidFill>
                <a:prstClr val="black">
                  <a:lumMod val="50000"/>
                  <a:lumOff val="50000"/>
                </a:prstClr>
              </a:solidFill>
            </a:endParaRPr>
          </a:p>
          <a:p>
            <a:pPr algn="ctr"/>
            <a:r>
              <a:rPr lang="en-GB" sz="3200" dirty="0" smtClean="0">
                <a:solidFill>
                  <a:prstClr val="black">
                    <a:lumMod val="50000"/>
                    <a:lumOff val="50000"/>
                  </a:prstClr>
                </a:solidFill>
              </a:rPr>
              <a:t>[NAME of SCHOOL] – A Jesuit School</a:t>
            </a:r>
            <a:endParaRPr lang="en-GB" sz="3200" dirty="0">
              <a:solidFill>
                <a:prstClr val="black">
                  <a:lumMod val="50000"/>
                  <a:lumOff val="50000"/>
                </a:prstClr>
              </a:solidFill>
            </a:endParaRPr>
          </a:p>
        </p:txBody>
      </p:sp>
    </p:spTree>
    <p:extLst>
      <p:ext uri="{BB962C8B-B14F-4D97-AF65-F5344CB8AC3E}">
        <p14:creationId xmlns:p14="http://schemas.microsoft.com/office/powerpoint/2010/main" val="116917354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6924"/>
          <a:stretch/>
        </p:blipFill>
        <p:spPr>
          <a:xfrm flipH="1">
            <a:off x="1271464" y="548680"/>
            <a:ext cx="4849026" cy="5346176"/>
          </a:xfrm>
          <a:prstGeom prst="rect">
            <a:avLst/>
          </a:prstGeom>
        </p:spPr>
      </p:pic>
      <p:sp>
        <p:nvSpPr>
          <p:cNvPr id="4" name="TextBox 3"/>
          <p:cNvSpPr txBox="1"/>
          <p:nvPr/>
        </p:nvSpPr>
        <p:spPr>
          <a:xfrm>
            <a:off x="4727848" y="2996952"/>
            <a:ext cx="6408712" cy="1938992"/>
          </a:xfrm>
          <a:prstGeom prst="rect">
            <a:avLst/>
          </a:prstGeom>
          <a:noFill/>
        </p:spPr>
        <p:txBody>
          <a:bodyPr wrap="square" rtlCol="0">
            <a:spAutoFit/>
          </a:bodyPr>
          <a:lstStyle/>
          <a:p>
            <a:pPr marL="457200" indent="-457200">
              <a:buFont typeface="+mj-lt"/>
              <a:buAutoNum type="arabicPeriod"/>
            </a:pPr>
            <a:r>
              <a:rPr lang="en-GB" sz="2400" dirty="0" err="1" smtClean="0">
                <a:solidFill>
                  <a:srgbClr val="0070C0"/>
                </a:solidFill>
              </a:rPr>
              <a:t>Xxxx</a:t>
            </a:r>
            <a:endParaRPr lang="en-GB" sz="2400" dirty="0" smtClean="0">
              <a:solidFill>
                <a:srgbClr val="0070C0"/>
              </a:solidFill>
            </a:endParaRPr>
          </a:p>
          <a:p>
            <a:pPr marL="457200" indent="-457200">
              <a:buFont typeface="+mj-lt"/>
              <a:buAutoNum type="arabicPeriod"/>
            </a:pPr>
            <a:endParaRPr lang="en-GB" sz="2400" dirty="0">
              <a:solidFill>
                <a:srgbClr val="0070C0"/>
              </a:solidFill>
            </a:endParaRPr>
          </a:p>
          <a:p>
            <a:pPr marL="457200" indent="-457200">
              <a:buFont typeface="+mj-lt"/>
              <a:buAutoNum type="arabicPeriod"/>
            </a:pPr>
            <a:r>
              <a:rPr lang="en-GB" sz="2400" dirty="0" err="1" smtClean="0">
                <a:solidFill>
                  <a:srgbClr val="0070C0"/>
                </a:solidFill>
              </a:rPr>
              <a:t>Xxxx</a:t>
            </a:r>
            <a:endParaRPr lang="en-GB" sz="2400" dirty="0" smtClean="0">
              <a:solidFill>
                <a:srgbClr val="0070C0"/>
              </a:solidFill>
            </a:endParaRPr>
          </a:p>
          <a:p>
            <a:pPr marL="457200" indent="-457200">
              <a:buFont typeface="+mj-lt"/>
              <a:buAutoNum type="arabicPeriod"/>
            </a:pPr>
            <a:endParaRPr lang="en-GB" sz="2400" dirty="0">
              <a:solidFill>
                <a:srgbClr val="0070C0"/>
              </a:solidFill>
            </a:endParaRPr>
          </a:p>
          <a:p>
            <a:pPr marL="457200" indent="-457200">
              <a:buFont typeface="+mj-lt"/>
              <a:buAutoNum type="arabicPeriod"/>
            </a:pPr>
            <a:r>
              <a:rPr lang="en-GB" sz="2400" dirty="0" err="1" smtClean="0">
                <a:solidFill>
                  <a:srgbClr val="0070C0"/>
                </a:solidFill>
              </a:rPr>
              <a:t>Xxxx</a:t>
            </a:r>
            <a:endParaRPr lang="en-GB" sz="2400" dirty="0">
              <a:solidFill>
                <a:srgbClr val="0070C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315" y="6272602"/>
            <a:ext cx="1423261" cy="385934"/>
          </a:xfrm>
          <a:prstGeom prst="rect">
            <a:avLst/>
          </a:prstGeom>
        </p:spPr>
      </p:pic>
      <p:sp>
        <p:nvSpPr>
          <p:cNvPr id="7" name="TextBox 6"/>
          <p:cNvSpPr txBox="1"/>
          <p:nvPr/>
        </p:nvSpPr>
        <p:spPr>
          <a:xfrm rot="16200000">
            <a:off x="-3105835" y="3104064"/>
            <a:ext cx="6858002" cy="646331"/>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GB" sz="3600" dirty="0">
                <a:solidFill>
                  <a:schemeClr val="bg1"/>
                </a:solidFill>
              </a:rPr>
              <a:t>M I S </a:t>
            </a:r>
            <a:r>
              <a:rPr lang="en-GB" sz="3600" dirty="0" err="1">
                <a:solidFill>
                  <a:schemeClr val="bg1"/>
                </a:solidFill>
              </a:rPr>
              <a:t>S</a:t>
            </a:r>
            <a:r>
              <a:rPr lang="en-GB" sz="3600" dirty="0">
                <a:solidFill>
                  <a:schemeClr val="bg1"/>
                </a:solidFill>
              </a:rPr>
              <a:t> I O N</a:t>
            </a:r>
          </a:p>
        </p:txBody>
      </p:sp>
    </p:spTree>
    <p:extLst>
      <p:ext uri="{BB962C8B-B14F-4D97-AF65-F5344CB8AC3E}">
        <p14:creationId xmlns:p14="http://schemas.microsoft.com/office/powerpoint/2010/main" val="40120178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0"/>
                                        <p:tgtEl>
                                          <p:spTgt spid="3"/>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9" y="-22495"/>
            <a:ext cx="4663045" cy="6881753"/>
          </a:xfrm>
          <a:prstGeom prst="rect">
            <a:avLst/>
          </a:prstGeom>
        </p:spPr>
      </p:pic>
      <p:sp>
        <p:nvSpPr>
          <p:cNvPr id="9" name="TextBox 8"/>
          <p:cNvSpPr txBox="1"/>
          <p:nvPr/>
        </p:nvSpPr>
        <p:spPr>
          <a:xfrm rot="16200000">
            <a:off x="-3105835" y="3096404"/>
            <a:ext cx="6858002" cy="646331"/>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GB" sz="3600" dirty="0">
                <a:solidFill>
                  <a:schemeClr val="bg1"/>
                </a:solidFill>
              </a:rPr>
              <a:t>M I S </a:t>
            </a:r>
            <a:r>
              <a:rPr lang="en-GB" sz="3600" dirty="0" err="1">
                <a:solidFill>
                  <a:schemeClr val="bg1"/>
                </a:solidFill>
              </a:rPr>
              <a:t>S</a:t>
            </a:r>
            <a:r>
              <a:rPr lang="en-GB" sz="3600" dirty="0">
                <a:solidFill>
                  <a:schemeClr val="bg1"/>
                </a:solidFill>
              </a:rPr>
              <a:t> I O N</a:t>
            </a:r>
          </a:p>
        </p:txBody>
      </p:sp>
      <p:sp>
        <p:nvSpPr>
          <p:cNvPr id="6" name="TextBox 5"/>
          <p:cNvSpPr txBox="1"/>
          <p:nvPr/>
        </p:nvSpPr>
        <p:spPr>
          <a:xfrm>
            <a:off x="5519936" y="1484784"/>
            <a:ext cx="5633664" cy="3046988"/>
          </a:xfrm>
          <a:prstGeom prst="rect">
            <a:avLst/>
          </a:prstGeom>
          <a:noFill/>
        </p:spPr>
        <p:txBody>
          <a:bodyPr wrap="square" rtlCol="0">
            <a:spAutoFit/>
          </a:bodyPr>
          <a:lstStyle>
            <a:defPPr>
              <a:defRPr lang="en-US"/>
            </a:defPPr>
            <a:lvl1pPr algn="ctr">
              <a:defRPr sz="3200">
                <a:solidFill>
                  <a:srgbClr val="0070C0"/>
                </a:solidFill>
                <a:latin typeface="Cambria" pitchFamily="18" charset="0"/>
              </a:defRPr>
            </a:lvl1pPr>
          </a:lstStyle>
          <a:p>
            <a:pPr algn="l"/>
            <a:r>
              <a:rPr lang="en-GB" sz="2400" dirty="0">
                <a:latin typeface="Constantia" panose="02030602050306030303" pitchFamily="18" charset="0"/>
              </a:rPr>
              <a:t>“God has created me </a:t>
            </a:r>
          </a:p>
          <a:p>
            <a:pPr algn="l"/>
            <a:r>
              <a:rPr lang="en-GB" sz="2400" dirty="0">
                <a:latin typeface="Constantia" panose="02030602050306030303" pitchFamily="18" charset="0"/>
              </a:rPr>
              <a:t>to do him some definite service.  </a:t>
            </a:r>
          </a:p>
          <a:p>
            <a:pPr algn="l"/>
            <a:r>
              <a:rPr lang="en-GB" sz="2400" dirty="0">
                <a:latin typeface="Constantia" panose="02030602050306030303" pitchFamily="18" charset="0"/>
              </a:rPr>
              <a:t>He has committed some work </a:t>
            </a:r>
            <a:r>
              <a:rPr lang="en-GB" sz="2400" dirty="0" smtClean="0">
                <a:latin typeface="Constantia" panose="02030602050306030303" pitchFamily="18" charset="0"/>
              </a:rPr>
              <a:t>to </a:t>
            </a:r>
            <a:r>
              <a:rPr lang="en-GB" sz="2400" dirty="0">
                <a:latin typeface="Constantia" panose="02030602050306030303" pitchFamily="18" charset="0"/>
              </a:rPr>
              <a:t>me </a:t>
            </a:r>
          </a:p>
          <a:p>
            <a:pPr algn="l"/>
            <a:r>
              <a:rPr lang="en-GB" sz="2400" dirty="0">
                <a:latin typeface="Constantia" panose="02030602050306030303" pitchFamily="18" charset="0"/>
              </a:rPr>
              <a:t>which he has not committed </a:t>
            </a:r>
            <a:r>
              <a:rPr lang="en-GB" sz="2400" dirty="0" smtClean="0">
                <a:latin typeface="Constantia" panose="02030602050306030303" pitchFamily="18" charset="0"/>
              </a:rPr>
              <a:t>to </a:t>
            </a:r>
            <a:r>
              <a:rPr lang="en-GB" sz="2400" dirty="0">
                <a:latin typeface="Constantia" panose="02030602050306030303" pitchFamily="18" charset="0"/>
              </a:rPr>
              <a:t>another.  </a:t>
            </a:r>
          </a:p>
          <a:p>
            <a:pPr algn="l"/>
            <a:r>
              <a:rPr lang="en-GB" sz="2400" dirty="0">
                <a:latin typeface="Constantia" panose="02030602050306030303" pitchFamily="18" charset="0"/>
              </a:rPr>
              <a:t>I have my mission.  </a:t>
            </a:r>
          </a:p>
          <a:p>
            <a:pPr algn="l"/>
            <a:r>
              <a:rPr lang="en-GB" sz="2400" dirty="0">
                <a:latin typeface="Constantia" panose="02030602050306030303" pitchFamily="18" charset="0"/>
              </a:rPr>
              <a:t>I may never know it in this life, </a:t>
            </a:r>
          </a:p>
          <a:p>
            <a:pPr algn="l"/>
            <a:r>
              <a:rPr lang="en-GB" sz="2400" dirty="0">
                <a:latin typeface="Constantia" panose="02030602050306030303" pitchFamily="18" charset="0"/>
              </a:rPr>
              <a:t>but I shall be told it in the next.  </a:t>
            </a:r>
          </a:p>
          <a:p>
            <a:pPr algn="l"/>
            <a:r>
              <a:rPr lang="en-GB" sz="2400" dirty="0">
                <a:latin typeface="Constantia" panose="02030602050306030303" pitchFamily="18" charset="0"/>
              </a:rPr>
              <a:t>I have a part in a great work.”</a:t>
            </a:r>
          </a:p>
        </p:txBody>
      </p:sp>
      <p:sp>
        <p:nvSpPr>
          <p:cNvPr id="11" name="TextBox 10"/>
          <p:cNvSpPr txBox="1"/>
          <p:nvPr/>
        </p:nvSpPr>
        <p:spPr>
          <a:xfrm>
            <a:off x="8853548" y="4941168"/>
            <a:ext cx="2300052" cy="461665"/>
          </a:xfrm>
          <a:prstGeom prst="rect">
            <a:avLst/>
          </a:prstGeom>
          <a:noFill/>
        </p:spPr>
        <p:txBody>
          <a:bodyPr wrap="none" rtlCol="0">
            <a:spAutoFit/>
          </a:bodyPr>
          <a:lstStyle/>
          <a:p>
            <a:pPr algn="r"/>
            <a:r>
              <a:rPr lang="en-GB" sz="1200" dirty="0">
                <a:solidFill>
                  <a:schemeClr val="tx1">
                    <a:lumMod val="50000"/>
                    <a:lumOff val="50000"/>
                  </a:schemeClr>
                </a:solidFill>
              </a:rPr>
              <a:t>John Henry Newman (1801 – 90)</a:t>
            </a:r>
          </a:p>
          <a:p>
            <a:pPr algn="r"/>
            <a:r>
              <a:rPr lang="en-GB" sz="1200" i="1" dirty="0">
                <a:solidFill>
                  <a:schemeClr val="tx1">
                    <a:lumMod val="50000"/>
                    <a:lumOff val="50000"/>
                  </a:schemeClr>
                </a:solidFill>
              </a:rPr>
              <a:t>Meditations and Devotions </a:t>
            </a:r>
            <a:r>
              <a:rPr lang="en-GB" sz="1200" dirty="0">
                <a:solidFill>
                  <a:schemeClr val="tx1">
                    <a:lumMod val="50000"/>
                    <a:lumOff val="50000"/>
                  </a:schemeClr>
                </a:solidFill>
              </a:rPr>
              <a:t>(1893)</a:t>
            </a:r>
            <a:endParaRPr lang="en-GB" sz="1200" i="1" dirty="0">
              <a:solidFill>
                <a:schemeClr val="tx1">
                  <a:lumMod val="50000"/>
                  <a:lumOff val="50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315" y="6272602"/>
            <a:ext cx="1423261" cy="385934"/>
          </a:xfrm>
          <a:prstGeom prst="rect">
            <a:avLst/>
          </a:prstGeom>
        </p:spPr>
      </p:pic>
    </p:spTree>
    <p:extLst>
      <p:ext uri="{BB962C8B-B14F-4D97-AF65-F5344CB8AC3E}">
        <p14:creationId xmlns:p14="http://schemas.microsoft.com/office/powerpoint/2010/main" val="3629474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par>
                          <p:cTn id="13" fill="hold">
                            <p:stCondLst>
                              <p:cond delay="3000"/>
                            </p:stCondLst>
                            <p:childTnLst>
                              <p:par>
                                <p:cTn id="14" presetID="42"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anim calcmode="lin" valueType="num">
                                      <p:cBhvr>
                                        <p:cTn id="1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42" presetClass="entr" presetSubtype="0"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anim calcmode="lin" valueType="num">
                                      <p:cBhvr>
                                        <p:cTn id="3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7000"/>
                            </p:stCondLst>
                            <p:childTnLst>
                              <p:par>
                                <p:cTn id="38" presetID="42" presetClass="entr" presetSubtype="0" fill="hold" grpId="0" nodeType="after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8000"/>
                            </p:stCondLst>
                            <p:childTnLst>
                              <p:par>
                                <p:cTn id="44" presetID="42" presetClass="entr" presetSubtype="0" fill="hold" grpId="0" nodeType="after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1000"/>
                                        <p:tgtEl>
                                          <p:spTgt spid="6">
                                            <p:txEl>
                                              <p:pRg st="5" end="5"/>
                                            </p:txEl>
                                          </p:spTgt>
                                        </p:tgtEl>
                                      </p:cBhvr>
                                    </p:animEffect>
                                    <p:anim calcmode="lin" valueType="num">
                                      <p:cBhvr>
                                        <p:cTn id="4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9000"/>
                            </p:stCondLst>
                            <p:childTnLst>
                              <p:par>
                                <p:cTn id="50" presetID="42" presetClass="entr" presetSubtype="0" fill="hold" grpId="0" nodeType="after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1000"/>
                                        <p:tgtEl>
                                          <p:spTgt spid="6">
                                            <p:txEl>
                                              <p:pRg st="6" end="6"/>
                                            </p:txEl>
                                          </p:spTgt>
                                        </p:tgtEl>
                                      </p:cBhvr>
                                    </p:animEffect>
                                    <p:anim calcmode="lin" valueType="num">
                                      <p:cBhvr>
                                        <p:cTn id="5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10000"/>
                            </p:stCondLst>
                            <p:childTnLst>
                              <p:par>
                                <p:cTn id="56" presetID="42" presetClass="entr" presetSubtype="0" fill="hold" grpId="0" nodeType="afterEffect">
                                  <p:stCondLst>
                                    <p:cond delay="0"/>
                                  </p:stCondLst>
                                  <p:childTnLst>
                                    <p:set>
                                      <p:cBhvr>
                                        <p:cTn id="57" dur="1" fill="hold">
                                          <p:stCondLst>
                                            <p:cond delay="0"/>
                                          </p:stCondLst>
                                        </p:cTn>
                                        <p:tgtEl>
                                          <p:spTgt spid="6">
                                            <p:txEl>
                                              <p:pRg st="7" end="7"/>
                                            </p:txEl>
                                          </p:spTgt>
                                        </p:tgtEl>
                                        <p:attrNameLst>
                                          <p:attrName>style.visibility</p:attrName>
                                        </p:attrNameLst>
                                      </p:cBhvr>
                                      <p:to>
                                        <p:strVal val="visible"/>
                                      </p:to>
                                    </p:set>
                                    <p:animEffect transition="in" filter="fade">
                                      <p:cBhvr>
                                        <p:cTn id="58" dur="1000"/>
                                        <p:tgtEl>
                                          <p:spTgt spid="6">
                                            <p:txEl>
                                              <p:pRg st="7" end="7"/>
                                            </p:txEl>
                                          </p:spTgt>
                                        </p:tgtEl>
                                      </p:cBhvr>
                                    </p:animEffect>
                                    <p:anim calcmode="lin" valueType="num">
                                      <p:cBhvr>
                                        <p:cTn id="5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61" fill="hold">
                            <p:stCondLst>
                              <p:cond delay="110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60259" cy="6858000"/>
          </a:xfrm>
          <a:prstGeom prst="rect">
            <a:avLst/>
          </a:prstGeom>
        </p:spPr>
      </p:pic>
      <p:sp>
        <p:nvSpPr>
          <p:cNvPr id="4" name="TextBox 3"/>
          <p:cNvSpPr txBox="1"/>
          <p:nvPr/>
        </p:nvSpPr>
        <p:spPr>
          <a:xfrm>
            <a:off x="5366015" y="2204865"/>
            <a:ext cx="4613763" cy="1200329"/>
          </a:xfrm>
          <a:prstGeom prst="rect">
            <a:avLst/>
          </a:prstGeom>
          <a:noFill/>
        </p:spPr>
        <p:txBody>
          <a:bodyPr wrap="none" rtlCol="0">
            <a:spAutoFit/>
          </a:bodyPr>
          <a:lstStyle>
            <a:defPPr>
              <a:defRPr lang="en-US"/>
            </a:defPPr>
            <a:lvl1pPr algn="ctr">
              <a:defRPr sz="3200">
                <a:solidFill>
                  <a:srgbClr val="0070C0"/>
                </a:solidFill>
                <a:latin typeface="Cambria" pitchFamily="18" charset="0"/>
              </a:defRPr>
            </a:lvl1pPr>
          </a:lstStyle>
          <a:p>
            <a:r>
              <a:rPr lang="en-GB" sz="4400" dirty="0"/>
              <a:t>St Ignatius College</a:t>
            </a:r>
          </a:p>
          <a:p>
            <a:r>
              <a:rPr lang="en-GB" sz="2800" dirty="0" smtClean="0"/>
              <a:t>Our Way of Proceeding</a:t>
            </a:r>
            <a:endParaRPr lang="en-GB" sz="2800" dirty="0"/>
          </a:p>
        </p:txBody>
      </p:sp>
      <p:sp>
        <p:nvSpPr>
          <p:cNvPr id="5" name="TextBox 4"/>
          <p:cNvSpPr txBox="1"/>
          <p:nvPr/>
        </p:nvSpPr>
        <p:spPr>
          <a:xfrm>
            <a:off x="7424255" y="1268761"/>
            <a:ext cx="497251" cy="769441"/>
          </a:xfrm>
          <a:prstGeom prst="rect">
            <a:avLst/>
          </a:prstGeom>
          <a:noFill/>
        </p:spPr>
        <p:txBody>
          <a:bodyPr wrap="none" rtlCol="0">
            <a:spAutoFit/>
          </a:bodyPr>
          <a:lstStyle>
            <a:defPPr>
              <a:defRPr lang="en-US"/>
            </a:defPPr>
            <a:lvl1pPr algn="ctr">
              <a:defRPr sz="3200">
                <a:solidFill>
                  <a:srgbClr val="0070C0"/>
                </a:solidFill>
                <a:latin typeface="Cambria" pitchFamily="18" charset="0"/>
              </a:defRPr>
            </a:lvl1pPr>
          </a:lstStyle>
          <a:p>
            <a:r>
              <a:rPr lang="en-GB" sz="4400" dirty="0">
                <a:solidFill>
                  <a:prstClr val="white">
                    <a:lumMod val="75000"/>
                  </a:prstClr>
                </a:solidFill>
              </a:rPr>
              <a:t>3</a:t>
            </a:r>
            <a:endParaRPr lang="en-GB" sz="4400" dirty="0"/>
          </a:p>
        </p:txBody>
      </p:sp>
    </p:spTree>
    <p:extLst>
      <p:ext uri="{BB962C8B-B14F-4D97-AF65-F5344CB8AC3E}">
        <p14:creationId xmlns:p14="http://schemas.microsoft.com/office/powerpoint/2010/main" val="924858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105835" y="3105834"/>
            <a:ext cx="6858002" cy="646331"/>
          </a:xfrm>
          <a:prstGeom prst="rect">
            <a:avLst/>
          </a:prstGeom>
          <a:solidFill>
            <a:srgbClr val="0070C0"/>
          </a:solidFill>
          <a:ln>
            <a:noFill/>
          </a:ln>
          <a:effectLst>
            <a:outerShdw blurRad="50800" dist="38100" dir="2700000" algn="tl" rotWithShape="0">
              <a:prstClr val="black">
                <a:alpha val="40000"/>
              </a:prstClr>
            </a:outerShdw>
          </a:effectLst>
        </p:spPr>
        <p:txBody>
          <a:bodyPr wrap="square" rtlCol="0">
            <a:spAutoFit/>
          </a:bodyPr>
          <a:lstStyle/>
          <a:p>
            <a:pPr algn="ctr"/>
            <a:r>
              <a:rPr lang="en-GB" sz="3600" dirty="0">
                <a:solidFill>
                  <a:schemeClr val="bg1"/>
                </a:solidFill>
              </a:rPr>
              <a:t>C O M </a:t>
            </a:r>
            <a:r>
              <a:rPr lang="en-GB" sz="3600" dirty="0" err="1">
                <a:solidFill>
                  <a:schemeClr val="bg1"/>
                </a:solidFill>
              </a:rPr>
              <a:t>M</a:t>
            </a:r>
            <a:r>
              <a:rPr lang="en-GB" sz="3600" dirty="0">
                <a:solidFill>
                  <a:schemeClr val="bg1"/>
                </a:solidFill>
              </a:rPr>
              <a:t> U N I T 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15" y="6272602"/>
            <a:ext cx="1423261" cy="385934"/>
          </a:xfrm>
          <a:prstGeom prst="rect">
            <a:avLst/>
          </a:prstGeom>
        </p:spPr>
      </p:pic>
      <p:sp>
        <p:nvSpPr>
          <p:cNvPr id="4" name="TextBox 3"/>
          <p:cNvSpPr txBox="1"/>
          <p:nvPr/>
        </p:nvSpPr>
        <p:spPr>
          <a:xfrm>
            <a:off x="1415480" y="692696"/>
            <a:ext cx="3774944" cy="646331"/>
          </a:xfrm>
          <a:prstGeom prst="rect">
            <a:avLst/>
          </a:prstGeom>
          <a:noFill/>
        </p:spPr>
        <p:txBody>
          <a:bodyPr wrap="none" rtlCol="0">
            <a:spAutoFit/>
          </a:bodyPr>
          <a:lstStyle/>
          <a:p>
            <a:r>
              <a:rPr lang="en-GB" sz="3600" dirty="0" smtClean="0"/>
              <a:t>Titles : Calibri 36pt </a:t>
            </a:r>
            <a:endParaRPr lang="en-GB" sz="3600" dirty="0"/>
          </a:p>
        </p:txBody>
      </p:sp>
      <p:sp>
        <p:nvSpPr>
          <p:cNvPr id="6" name="TextBox 5"/>
          <p:cNvSpPr txBox="1"/>
          <p:nvPr/>
        </p:nvSpPr>
        <p:spPr>
          <a:xfrm>
            <a:off x="1415480" y="1610557"/>
            <a:ext cx="2348272" cy="461665"/>
          </a:xfrm>
          <a:prstGeom prst="rect">
            <a:avLst/>
          </a:prstGeom>
          <a:noFill/>
        </p:spPr>
        <p:txBody>
          <a:bodyPr wrap="none" rtlCol="0">
            <a:spAutoFit/>
          </a:bodyPr>
          <a:lstStyle/>
          <a:p>
            <a:r>
              <a:rPr lang="en-GB" sz="2400" dirty="0" smtClean="0"/>
              <a:t>Text : Calibri 24pt</a:t>
            </a:r>
            <a:endParaRPr lang="en-GB" sz="2400" dirty="0"/>
          </a:p>
        </p:txBody>
      </p:sp>
      <p:sp>
        <p:nvSpPr>
          <p:cNvPr id="7" name="TextBox 6"/>
          <p:cNvSpPr txBox="1"/>
          <p:nvPr/>
        </p:nvSpPr>
        <p:spPr>
          <a:xfrm>
            <a:off x="1415480" y="2343752"/>
            <a:ext cx="4681923" cy="461665"/>
          </a:xfrm>
          <a:prstGeom prst="rect">
            <a:avLst/>
          </a:prstGeom>
          <a:noFill/>
        </p:spPr>
        <p:txBody>
          <a:bodyPr wrap="none" rtlCol="0">
            <a:spAutoFit/>
          </a:bodyPr>
          <a:lstStyle/>
          <a:p>
            <a:r>
              <a:rPr lang="en-GB" sz="2400" dirty="0" smtClean="0">
                <a:solidFill>
                  <a:srgbClr val="0070C0"/>
                </a:solidFill>
                <a:latin typeface="Constantia" panose="02030602050306030303" pitchFamily="18" charset="0"/>
              </a:rPr>
              <a:t>Quotations : Constantia 24pt blue</a:t>
            </a:r>
            <a:endParaRPr lang="en-GB" sz="2400" dirty="0">
              <a:solidFill>
                <a:srgbClr val="0070C0"/>
              </a:solidFill>
              <a:latin typeface="Constantia" panose="02030602050306030303" pitchFamily="18" charset="0"/>
            </a:endParaRPr>
          </a:p>
        </p:txBody>
      </p:sp>
      <p:sp>
        <p:nvSpPr>
          <p:cNvPr id="8" name="TextBox 7"/>
          <p:cNvSpPr txBox="1"/>
          <p:nvPr/>
        </p:nvSpPr>
        <p:spPr>
          <a:xfrm>
            <a:off x="1415480" y="3076948"/>
            <a:ext cx="3063916" cy="307777"/>
          </a:xfrm>
          <a:prstGeom prst="rect">
            <a:avLst/>
          </a:prstGeom>
          <a:noFill/>
        </p:spPr>
        <p:txBody>
          <a:bodyPr wrap="none" rtlCol="0">
            <a:spAutoFit/>
          </a:bodyPr>
          <a:lstStyle/>
          <a:p>
            <a:r>
              <a:rPr lang="en-GB" sz="1400" dirty="0" smtClean="0">
                <a:solidFill>
                  <a:schemeClr val="tx1">
                    <a:lumMod val="50000"/>
                    <a:lumOff val="50000"/>
                  </a:schemeClr>
                </a:solidFill>
              </a:rPr>
              <a:t>Quotation references : Calibri 14pt grey</a:t>
            </a:r>
            <a:endParaRPr lang="en-GB" sz="1400" dirty="0">
              <a:solidFill>
                <a:schemeClr val="tx1">
                  <a:lumMod val="50000"/>
                  <a:lumOff val="50000"/>
                </a:schemeClr>
              </a:solidFill>
            </a:endParaRPr>
          </a:p>
        </p:txBody>
      </p:sp>
    </p:spTree>
    <p:extLst>
      <p:ext uri="{BB962C8B-B14F-4D97-AF65-F5344CB8AC3E}">
        <p14:creationId xmlns:p14="http://schemas.microsoft.com/office/powerpoint/2010/main" val="16096200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6924"/>
          <a:stretch/>
        </p:blipFill>
        <p:spPr>
          <a:xfrm flipH="1">
            <a:off x="1271464" y="548680"/>
            <a:ext cx="4849026" cy="5346176"/>
          </a:xfrm>
          <a:prstGeom prst="rect">
            <a:avLst/>
          </a:prstGeom>
        </p:spPr>
      </p:pic>
      <p:sp>
        <p:nvSpPr>
          <p:cNvPr id="4" name="TextBox 3"/>
          <p:cNvSpPr txBox="1"/>
          <p:nvPr/>
        </p:nvSpPr>
        <p:spPr>
          <a:xfrm>
            <a:off x="4727848" y="2996952"/>
            <a:ext cx="6408712" cy="1938992"/>
          </a:xfrm>
          <a:prstGeom prst="rect">
            <a:avLst/>
          </a:prstGeom>
          <a:noFill/>
        </p:spPr>
        <p:txBody>
          <a:bodyPr wrap="square" rtlCol="0">
            <a:spAutoFit/>
          </a:bodyPr>
          <a:lstStyle/>
          <a:p>
            <a:pPr marL="457200" indent="-457200">
              <a:buFont typeface="+mj-lt"/>
              <a:buAutoNum type="arabicPeriod"/>
            </a:pPr>
            <a:r>
              <a:rPr lang="en-GB" sz="2400" dirty="0" err="1" smtClean="0">
                <a:solidFill>
                  <a:srgbClr val="0070C0"/>
                </a:solidFill>
              </a:rPr>
              <a:t>Xxxx</a:t>
            </a:r>
            <a:endParaRPr lang="en-GB" sz="2400" dirty="0" smtClean="0">
              <a:solidFill>
                <a:srgbClr val="0070C0"/>
              </a:solidFill>
            </a:endParaRPr>
          </a:p>
          <a:p>
            <a:pPr marL="457200" indent="-457200">
              <a:buFont typeface="+mj-lt"/>
              <a:buAutoNum type="arabicPeriod"/>
            </a:pPr>
            <a:endParaRPr lang="en-GB" sz="2400" dirty="0">
              <a:solidFill>
                <a:srgbClr val="0070C0"/>
              </a:solidFill>
            </a:endParaRPr>
          </a:p>
          <a:p>
            <a:pPr marL="457200" indent="-457200">
              <a:buFont typeface="+mj-lt"/>
              <a:buAutoNum type="arabicPeriod"/>
            </a:pPr>
            <a:r>
              <a:rPr lang="en-GB" sz="2400" dirty="0" err="1" smtClean="0">
                <a:solidFill>
                  <a:srgbClr val="0070C0"/>
                </a:solidFill>
              </a:rPr>
              <a:t>Xxxx</a:t>
            </a:r>
            <a:endParaRPr lang="en-GB" sz="2400" dirty="0" smtClean="0">
              <a:solidFill>
                <a:srgbClr val="0070C0"/>
              </a:solidFill>
            </a:endParaRPr>
          </a:p>
          <a:p>
            <a:pPr marL="457200" indent="-457200">
              <a:buFont typeface="+mj-lt"/>
              <a:buAutoNum type="arabicPeriod"/>
            </a:pPr>
            <a:endParaRPr lang="en-GB" sz="2400" dirty="0">
              <a:solidFill>
                <a:srgbClr val="0070C0"/>
              </a:solidFill>
            </a:endParaRPr>
          </a:p>
          <a:p>
            <a:pPr marL="457200" indent="-457200">
              <a:buFont typeface="+mj-lt"/>
              <a:buAutoNum type="arabicPeriod"/>
            </a:pPr>
            <a:r>
              <a:rPr lang="en-GB" sz="2400" dirty="0" err="1" smtClean="0">
                <a:solidFill>
                  <a:srgbClr val="0070C0"/>
                </a:solidFill>
              </a:rPr>
              <a:t>Xxxx</a:t>
            </a:r>
            <a:endParaRPr lang="en-GB" sz="2400" dirty="0">
              <a:solidFill>
                <a:srgbClr val="0070C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315" y="6272602"/>
            <a:ext cx="1423261" cy="385934"/>
          </a:xfrm>
          <a:prstGeom prst="rect">
            <a:avLst/>
          </a:prstGeom>
        </p:spPr>
      </p:pic>
      <p:sp>
        <p:nvSpPr>
          <p:cNvPr id="8" name="TextBox 7"/>
          <p:cNvSpPr txBox="1"/>
          <p:nvPr/>
        </p:nvSpPr>
        <p:spPr>
          <a:xfrm rot="16200000">
            <a:off x="-3105835" y="3105834"/>
            <a:ext cx="6858002" cy="646331"/>
          </a:xfrm>
          <a:prstGeom prst="rect">
            <a:avLst/>
          </a:prstGeom>
          <a:solidFill>
            <a:srgbClr val="0070C0"/>
          </a:solidFill>
          <a:ln>
            <a:noFill/>
          </a:ln>
          <a:effectLst>
            <a:outerShdw blurRad="50800" dist="38100" dir="2700000" algn="tl" rotWithShape="0">
              <a:prstClr val="black">
                <a:alpha val="40000"/>
              </a:prstClr>
            </a:outerShdw>
          </a:effectLst>
        </p:spPr>
        <p:txBody>
          <a:bodyPr wrap="square" rtlCol="0">
            <a:spAutoFit/>
          </a:bodyPr>
          <a:lstStyle/>
          <a:p>
            <a:pPr algn="ctr"/>
            <a:r>
              <a:rPr lang="en-GB" sz="3600" dirty="0">
                <a:solidFill>
                  <a:schemeClr val="bg1"/>
                </a:solidFill>
              </a:rPr>
              <a:t>C O M </a:t>
            </a:r>
            <a:r>
              <a:rPr lang="en-GB" sz="3600" dirty="0" err="1">
                <a:solidFill>
                  <a:schemeClr val="bg1"/>
                </a:solidFill>
              </a:rPr>
              <a:t>M</a:t>
            </a:r>
            <a:r>
              <a:rPr lang="en-GB" sz="3600" dirty="0">
                <a:solidFill>
                  <a:schemeClr val="bg1"/>
                </a:solidFill>
              </a:rPr>
              <a:t> U N I T Y</a:t>
            </a:r>
          </a:p>
        </p:txBody>
      </p:sp>
    </p:spTree>
    <p:extLst>
      <p:ext uri="{BB962C8B-B14F-4D97-AF65-F5344CB8AC3E}">
        <p14:creationId xmlns:p14="http://schemas.microsoft.com/office/powerpoint/2010/main" val="34025083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0"/>
                                        <p:tgtEl>
                                          <p:spTgt spid="3"/>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105835" y="3105834"/>
            <a:ext cx="6858002" cy="646331"/>
          </a:xfrm>
          <a:prstGeom prst="rect">
            <a:avLst/>
          </a:prstGeom>
          <a:solidFill>
            <a:srgbClr val="0070C0"/>
          </a:solidFill>
          <a:ln>
            <a:noFill/>
          </a:ln>
          <a:effectLst>
            <a:outerShdw blurRad="50800" dist="38100" dir="2700000" algn="tl" rotWithShape="0">
              <a:prstClr val="black">
                <a:alpha val="40000"/>
              </a:prstClr>
            </a:outerShdw>
          </a:effectLst>
        </p:spPr>
        <p:txBody>
          <a:bodyPr wrap="square" rtlCol="0">
            <a:spAutoFit/>
          </a:bodyPr>
          <a:lstStyle/>
          <a:p>
            <a:pPr algn="ctr"/>
            <a:r>
              <a:rPr lang="en-GB" sz="3600" dirty="0">
                <a:solidFill>
                  <a:schemeClr val="bg1"/>
                </a:solidFill>
              </a:rPr>
              <a:t>C O M </a:t>
            </a:r>
            <a:r>
              <a:rPr lang="en-GB" sz="3600" dirty="0" err="1">
                <a:solidFill>
                  <a:schemeClr val="bg1"/>
                </a:solidFill>
              </a:rPr>
              <a:t>M</a:t>
            </a:r>
            <a:r>
              <a:rPr lang="en-GB" sz="3600" dirty="0">
                <a:solidFill>
                  <a:schemeClr val="bg1"/>
                </a:solidFill>
              </a:rPr>
              <a:t> U N I T 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15" y="6272602"/>
            <a:ext cx="1423261" cy="385934"/>
          </a:xfrm>
          <a:prstGeom prst="rect">
            <a:avLst/>
          </a:prstGeom>
        </p:spPr>
      </p:pic>
      <p:sp>
        <p:nvSpPr>
          <p:cNvPr id="2" name="Rectangle 1"/>
          <p:cNvSpPr/>
          <p:nvPr/>
        </p:nvSpPr>
        <p:spPr>
          <a:xfrm>
            <a:off x="1055440" y="908720"/>
            <a:ext cx="10657184" cy="4154984"/>
          </a:xfrm>
          <a:prstGeom prst="rect">
            <a:avLst/>
          </a:prstGeom>
        </p:spPr>
        <p:txBody>
          <a:bodyPr wrap="square">
            <a:spAutoFit/>
          </a:bodyPr>
          <a:lstStyle/>
          <a:p>
            <a:r>
              <a:rPr lang="en-GB" sz="2400" dirty="0">
                <a:solidFill>
                  <a:srgbClr val="0070C0"/>
                </a:solidFill>
                <a:latin typeface="Constantia" panose="02030602050306030303" pitchFamily="18" charset="0"/>
              </a:rPr>
              <a:t>“</a:t>
            </a:r>
            <a:r>
              <a:rPr lang="en-GB" sz="2400" b="1" dirty="0">
                <a:solidFill>
                  <a:srgbClr val="0070C0"/>
                </a:solidFill>
                <a:latin typeface="Constantia" panose="02030602050306030303" pitchFamily="18" charset="0"/>
              </a:rPr>
              <a:t>Jesuit schools should be </a:t>
            </a:r>
            <a:r>
              <a:rPr lang="en-GB" sz="2400" b="1" dirty="0" smtClean="0">
                <a:solidFill>
                  <a:srgbClr val="0070C0"/>
                </a:solidFill>
                <a:latin typeface="Constantia" panose="02030602050306030303" pitchFamily="18" charset="0"/>
              </a:rPr>
              <a:t>. . .</a:t>
            </a:r>
            <a:endParaRPr lang="en-GB" sz="2400" b="1" dirty="0">
              <a:solidFill>
                <a:srgbClr val="0070C0"/>
              </a:solidFill>
              <a:latin typeface="Constantia" panose="02030602050306030303" pitchFamily="18" charset="0"/>
            </a:endParaRPr>
          </a:p>
          <a:p>
            <a:r>
              <a:rPr lang="en-GB" sz="2400" dirty="0">
                <a:solidFill>
                  <a:srgbClr val="0070C0"/>
                </a:solidFill>
                <a:latin typeface="Constantia" panose="02030602050306030303" pitchFamily="18" charset="0"/>
              </a:rPr>
              <a:t>places where people are believed in, honoured and cared for; </a:t>
            </a:r>
          </a:p>
          <a:p>
            <a:r>
              <a:rPr lang="en-GB" sz="2400" dirty="0">
                <a:solidFill>
                  <a:srgbClr val="0070C0"/>
                </a:solidFill>
                <a:latin typeface="Constantia" panose="02030602050306030303" pitchFamily="18" charset="0"/>
              </a:rPr>
              <a:t>where natural talents </a:t>
            </a:r>
            <a:r>
              <a:rPr lang="en-GB" sz="2400" dirty="0" smtClean="0">
                <a:solidFill>
                  <a:srgbClr val="0070C0"/>
                </a:solidFill>
                <a:latin typeface="Constantia" panose="02030602050306030303" pitchFamily="18" charset="0"/>
              </a:rPr>
              <a:t>and </a:t>
            </a:r>
            <a:r>
              <a:rPr lang="en-GB" sz="2400" dirty="0">
                <a:solidFill>
                  <a:srgbClr val="0070C0"/>
                </a:solidFill>
                <a:latin typeface="Constantia" panose="02030602050306030303" pitchFamily="18" charset="0"/>
              </a:rPr>
              <a:t>creative abilities </a:t>
            </a:r>
            <a:r>
              <a:rPr lang="en-GB" sz="2400" dirty="0" smtClean="0">
                <a:solidFill>
                  <a:srgbClr val="0070C0"/>
                </a:solidFill>
                <a:latin typeface="Constantia" panose="02030602050306030303" pitchFamily="18" charset="0"/>
              </a:rPr>
              <a:t>are </a:t>
            </a:r>
            <a:r>
              <a:rPr lang="en-GB" sz="2400" dirty="0">
                <a:solidFill>
                  <a:srgbClr val="0070C0"/>
                </a:solidFill>
                <a:latin typeface="Constantia" panose="02030602050306030303" pitchFamily="18" charset="0"/>
              </a:rPr>
              <a:t>recognized and celebrated; </a:t>
            </a:r>
          </a:p>
          <a:p>
            <a:r>
              <a:rPr lang="en-GB" sz="2400" dirty="0">
                <a:solidFill>
                  <a:srgbClr val="0070C0"/>
                </a:solidFill>
                <a:latin typeface="Constantia" panose="02030602050306030303" pitchFamily="18" charset="0"/>
              </a:rPr>
              <a:t>where individual contributions </a:t>
            </a:r>
            <a:r>
              <a:rPr lang="en-GB" sz="2400" dirty="0" smtClean="0">
                <a:solidFill>
                  <a:srgbClr val="0070C0"/>
                </a:solidFill>
                <a:latin typeface="Constantia" panose="02030602050306030303" pitchFamily="18" charset="0"/>
              </a:rPr>
              <a:t>and </a:t>
            </a:r>
            <a:r>
              <a:rPr lang="en-GB" sz="2400" dirty="0">
                <a:solidFill>
                  <a:srgbClr val="0070C0"/>
                </a:solidFill>
                <a:latin typeface="Constantia" panose="02030602050306030303" pitchFamily="18" charset="0"/>
              </a:rPr>
              <a:t>accomplishments are appreciated; </a:t>
            </a:r>
            <a:endParaRPr lang="en-GB" sz="2400" dirty="0" smtClean="0">
              <a:solidFill>
                <a:srgbClr val="0070C0"/>
              </a:solidFill>
              <a:latin typeface="Constantia" panose="02030602050306030303" pitchFamily="18" charset="0"/>
            </a:endParaRPr>
          </a:p>
          <a:p>
            <a:r>
              <a:rPr lang="en-GB" sz="2400" dirty="0" smtClean="0">
                <a:solidFill>
                  <a:srgbClr val="0070C0"/>
                </a:solidFill>
                <a:latin typeface="Constantia" panose="02030602050306030303" pitchFamily="18" charset="0"/>
              </a:rPr>
              <a:t>where </a:t>
            </a:r>
            <a:r>
              <a:rPr lang="en-GB" sz="2400" dirty="0">
                <a:solidFill>
                  <a:srgbClr val="0070C0"/>
                </a:solidFill>
                <a:latin typeface="Constantia" panose="02030602050306030303" pitchFamily="18" charset="0"/>
              </a:rPr>
              <a:t>everyone is treated </a:t>
            </a:r>
            <a:r>
              <a:rPr lang="en-GB" sz="2400" dirty="0" smtClean="0">
                <a:solidFill>
                  <a:srgbClr val="0070C0"/>
                </a:solidFill>
                <a:latin typeface="Constantia" panose="02030602050306030303" pitchFamily="18" charset="0"/>
              </a:rPr>
              <a:t>fairly </a:t>
            </a:r>
            <a:r>
              <a:rPr lang="en-GB" sz="2400" dirty="0">
                <a:solidFill>
                  <a:srgbClr val="0070C0"/>
                </a:solidFill>
                <a:latin typeface="Constantia" panose="02030602050306030303" pitchFamily="18" charset="0"/>
              </a:rPr>
              <a:t>and justly; </a:t>
            </a:r>
          </a:p>
          <a:p>
            <a:r>
              <a:rPr lang="en-GB" sz="2400" dirty="0">
                <a:solidFill>
                  <a:srgbClr val="0070C0"/>
                </a:solidFill>
                <a:latin typeface="Constantia" panose="02030602050306030303" pitchFamily="18" charset="0"/>
              </a:rPr>
              <a:t>where sacrifice on behalf of </a:t>
            </a:r>
            <a:r>
              <a:rPr lang="en-GB" sz="2400" dirty="0" smtClean="0">
                <a:solidFill>
                  <a:srgbClr val="0070C0"/>
                </a:solidFill>
                <a:latin typeface="Constantia" panose="02030602050306030303" pitchFamily="18" charset="0"/>
              </a:rPr>
              <a:t>the </a:t>
            </a:r>
            <a:r>
              <a:rPr lang="en-GB" sz="2400" dirty="0">
                <a:solidFill>
                  <a:srgbClr val="0070C0"/>
                </a:solidFill>
                <a:latin typeface="Constantia" panose="02030602050306030303" pitchFamily="18" charset="0"/>
              </a:rPr>
              <a:t>economically poor, </a:t>
            </a:r>
            <a:r>
              <a:rPr lang="en-GB" sz="2400" dirty="0" smtClean="0">
                <a:solidFill>
                  <a:srgbClr val="0070C0"/>
                </a:solidFill>
                <a:latin typeface="Constantia" panose="02030602050306030303" pitchFamily="18" charset="0"/>
              </a:rPr>
              <a:t>the </a:t>
            </a:r>
            <a:r>
              <a:rPr lang="en-GB" sz="2400" dirty="0">
                <a:solidFill>
                  <a:srgbClr val="0070C0"/>
                </a:solidFill>
                <a:latin typeface="Constantia" panose="02030602050306030303" pitchFamily="18" charset="0"/>
              </a:rPr>
              <a:t>socially deprived, </a:t>
            </a:r>
          </a:p>
          <a:p>
            <a:r>
              <a:rPr lang="en-GB" sz="2400" dirty="0">
                <a:solidFill>
                  <a:srgbClr val="0070C0"/>
                </a:solidFill>
                <a:latin typeface="Constantia" panose="02030602050306030303" pitchFamily="18" charset="0"/>
              </a:rPr>
              <a:t>and the educationally disadvantaged </a:t>
            </a:r>
            <a:r>
              <a:rPr lang="en-GB" sz="2400" dirty="0" smtClean="0">
                <a:solidFill>
                  <a:srgbClr val="0070C0"/>
                </a:solidFill>
                <a:latin typeface="Constantia" panose="02030602050306030303" pitchFamily="18" charset="0"/>
              </a:rPr>
              <a:t>is </a:t>
            </a:r>
            <a:r>
              <a:rPr lang="en-GB" sz="2400" dirty="0">
                <a:solidFill>
                  <a:srgbClr val="0070C0"/>
                </a:solidFill>
                <a:latin typeface="Constantia" panose="02030602050306030303" pitchFamily="18" charset="0"/>
              </a:rPr>
              <a:t>commonplace; </a:t>
            </a:r>
          </a:p>
          <a:p>
            <a:r>
              <a:rPr lang="en-GB" sz="2400" dirty="0">
                <a:solidFill>
                  <a:srgbClr val="0070C0"/>
                </a:solidFill>
                <a:latin typeface="Constantia" panose="02030602050306030303" pitchFamily="18" charset="0"/>
              </a:rPr>
              <a:t>where each of us finds the challenge, encouragement and support </a:t>
            </a:r>
          </a:p>
          <a:p>
            <a:r>
              <a:rPr lang="en-GB" sz="2400" dirty="0">
                <a:solidFill>
                  <a:srgbClr val="0070C0"/>
                </a:solidFill>
                <a:latin typeface="Constantia" panose="02030602050306030303" pitchFamily="18" charset="0"/>
              </a:rPr>
              <a:t>we need to reach our fullest individual potential for excellence; </a:t>
            </a:r>
          </a:p>
          <a:p>
            <a:r>
              <a:rPr lang="en-GB" sz="2400" dirty="0">
                <a:solidFill>
                  <a:srgbClr val="0070C0"/>
                </a:solidFill>
                <a:latin typeface="Constantia" panose="02030602050306030303" pitchFamily="18" charset="0"/>
              </a:rPr>
              <a:t>where we help one another </a:t>
            </a:r>
            <a:r>
              <a:rPr lang="en-GB" sz="2400" dirty="0" smtClean="0">
                <a:solidFill>
                  <a:srgbClr val="0070C0"/>
                </a:solidFill>
                <a:latin typeface="Constantia" panose="02030602050306030303" pitchFamily="18" charset="0"/>
              </a:rPr>
              <a:t>and </a:t>
            </a:r>
            <a:r>
              <a:rPr lang="en-GB" sz="2400" dirty="0">
                <a:solidFill>
                  <a:srgbClr val="0070C0"/>
                </a:solidFill>
                <a:latin typeface="Constantia" panose="02030602050306030303" pitchFamily="18" charset="0"/>
              </a:rPr>
              <a:t>work together </a:t>
            </a:r>
            <a:r>
              <a:rPr lang="en-GB" sz="2400" dirty="0" smtClean="0">
                <a:solidFill>
                  <a:srgbClr val="0070C0"/>
                </a:solidFill>
                <a:latin typeface="Constantia" panose="02030602050306030303" pitchFamily="18" charset="0"/>
              </a:rPr>
              <a:t>with </a:t>
            </a:r>
            <a:r>
              <a:rPr lang="en-GB" sz="2400" dirty="0">
                <a:solidFill>
                  <a:srgbClr val="0070C0"/>
                </a:solidFill>
                <a:latin typeface="Constantia" panose="02030602050306030303" pitchFamily="18" charset="0"/>
              </a:rPr>
              <a:t>enthusiasm and generosity, </a:t>
            </a:r>
          </a:p>
          <a:p>
            <a:r>
              <a:rPr lang="en-GB" sz="2400" dirty="0">
                <a:solidFill>
                  <a:srgbClr val="0070C0"/>
                </a:solidFill>
                <a:latin typeface="Constantia" panose="02030602050306030303" pitchFamily="18" charset="0"/>
              </a:rPr>
              <a:t>attempting to model concretely </a:t>
            </a:r>
            <a:r>
              <a:rPr lang="en-GB" sz="2400" dirty="0" smtClean="0">
                <a:solidFill>
                  <a:srgbClr val="0070C0"/>
                </a:solidFill>
                <a:latin typeface="Constantia" panose="02030602050306030303" pitchFamily="18" charset="0"/>
              </a:rPr>
              <a:t>in </a:t>
            </a:r>
            <a:r>
              <a:rPr lang="en-GB" sz="2400" dirty="0">
                <a:solidFill>
                  <a:srgbClr val="0070C0"/>
                </a:solidFill>
                <a:latin typeface="Constantia" panose="02030602050306030303" pitchFamily="18" charset="0"/>
              </a:rPr>
              <a:t>word and action </a:t>
            </a:r>
            <a:r>
              <a:rPr lang="en-GB" sz="2400" dirty="0" smtClean="0">
                <a:solidFill>
                  <a:srgbClr val="0070C0"/>
                </a:solidFill>
                <a:latin typeface="Constantia" panose="02030602050306030303" pitchFamily="18" charset="0"/>
              </a:rPr>
              <a:t>the </a:t>
            </a:r>
            <a:r>
              <a:rPr lang="en-GB" sz="2400" dirty="0">
                <a:solidFill>
                  <a:srgbClr val="0070C0"/>
                </a:solidFill>
                <a:latin typeface="Constantia" panose="02030602050306030303" pitchFamily="18" charset="0"/>
              </a:rPr>
              <a:t>ideals we uphold.”</a:t>
            </a:r>
          </a:p>
        </p:txBody>
      </p:sp>
      <p:sp>
        <p:nvSpPr>
          <p:cNvPr id="3" name="TextBox 2"/>
          <p:cNvSpPr txBox="1"/>
          <p:nvPr/>
        </p:nvSpPr>
        <p:spPr>
          <a:xfrm>
            <a:off x="9624392" y="5360375"/>
            <a:ext cx="1917128" cy="307777"/>
          </a:xfrm>
          <a:prstGeom prst="rect">
            <a:avLst/>
          </a:prstGeom>
          <a:noFill/>
        </p:spPr>
        <p:txBody>
          <a:bodyPr wrap="none" rtlCol="0">
            <a:spAutoFit/>
          </a:bodyPr>
          <a:lstStyle/>
          <a:p>
            <a:r>
              <a:rPr lang="en-GB" sz="1400" i="1" dirty="0" smtClean="0">
                <a:solidFill>
                  <a:schemeClr val="tx1">
                    <a:lumMod val="50000"/>
                    <a:lumOff val="50000"/>
                  </a:schemeClr>
                </a:solidFill>
              </a:rPr>
              <a:t>Ignatian Pedagogy </a:t>
            </a:r>
            <a:r>
              <a:rPr lang="en-GB" sz="1400" dirty="0" smtClean="0">
                <a:solidFill>
                  <a:schemeClr val="tx1">
                    <a:lumMod val="50000"/>
                    <a:lumOff val="50000"/>
                  </a:schemeClr>
                </a:solidFill>
              </a:rPr>
              <a:t>n.37</a:t>
            </a:r>
            <a:endParaRPr lang="en-GB" sz="1400" dirty="0">
              <a:solidFill>
                <a:schemeClr val="tx1">
                  <a:lumMod val="50000"/>
                  <a:lumOff val="50000"/>
                </a:schemeClr>
              </a:solidFill>
            </a:endParaRPr>
          </a:p>
        </p:txBody>
      </p:sp>
    </p:spTree>
    <p:extLst>
      <p:ext uri="{BB962C8B-B14F-4D97-AF65-F5344CB8AC3E}">
        <p14:creationId xmlns:p14="http://schemas.microsoft.com/office/powerpoint/2010/main" val="581821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 Logo Sunburst.png"/>
          <p:cNvPicPr>
            <a:picLocks noChangeAspect="1"/>
          </p:cNvPicPr>
          <p:nvPr/>
        </p:nvPicPr>
        <p:blipFill>
          <a:blip r:embed="rId3" cstate="print"/>
          <a:stretch>
            <a:fillRect/>
          </a:stretch>
        </p:blipFill>
        <p:spPr>
          <a:xfrm>
            <a:off x="7785792" y="1484784"/>
            <a:ext cx="1149584" cy="1158976"/>
          </a:xfrm>
          <a:prstGeom prst="rect">
            <a:avLst/>
          </a:prstGeom>
        </p:spPr>
      </p:pic>
      <p:sp>
        <p:nvSpPr>
          <p:cNvPr id="5" name="TextBox 4"/>
          <p:cNvSpPr txBox="1"/>
          <p:nvPr/>
        </p:nvSpPr>
        <p:spPr>
          <a:xfrm>
            <a:off x="2609669" y="1528916"/>
            <a:ext cx="6899645" cy="1107996"/>
          </a:xfrm>
          <a:prstGeom prst="rect">
            <a:avLst/>
          </a:prstGeom>
          <a:noFill/>
        </p:spPr>
        <p:txBody>
          <a:bodyPr wrap="none" rtlCol="0">
            <a:spAutoFit/>
          </a:bodyPr>
          <a:lstStyle/>
          <a:p>
            <a:pPr algn="ctr"/>
            <a:r>
              <a:rPr lang="en-GB" sz="6600" dirty="0">
                <a:solidFill>
                  <a:prstClr val="black">
                    <a:lumMod val="50000"/>
                    <a:lumOff val="50000"/>
                  </a:prstClr>
                </a:solidFill>
                <a:latin typeface="Lucida Bright" pitchFamily="18" charset="0"/>
                <a:cs typeface="Angsana New" pitchFamily="18" charset="-34"/>
              </a:rPr>
              <a:t>SHARED VISI   N</a:t>
            </a:r>
          </a:p>
        </p:txBody>
      </p:sp>
      <p:sp>
        <p:nvSpPr>
          <p:cNvPr id="7" name="TextBox 6"/>
          <p:cNvSpPr txBox="1"/>
          <p:nvPr/>
        </p:nvSpPr>
        <p:spPr>
          <a:xfrm>
            <a:off x="2732734" y="2762344"/>
            <a:ext cx="6694460" cy="738664"/>
          </a:xfrm>
          <a:prstGeom prst="rect">
            <a:avLst/>
          </a:prstGeom>
          <a:noFill/>
        </p:spPr>
        <p:txBody>
          <a:bodyPr wrap="none" rtlCol="0">
            <a:spAutoFit/>
          </a:bodyPr>
          <a:lstStyle/>
          <a:p>
            <a:pPr algn="ctr"/>
            <a:r>
              <a:rPr lang="en-GB" sz="4200" dirty="0">
                <a:solidFill>
                  <a:srgbClr val="C3003F"/>
                </a:solidFill>
                <a:latin typeface="Lucida Bright" pitchFamily="18" charset="0"/>
                <a:cs typeface="Angsana New" pitchFamily="18" charset="-34"/>
              </a:rPr>
              <a:t>Jesuit Spirit in Education</a:t>
            </a:r>
          </a:p>
        </p:txBody>
      </p:sp>
      <p:cxnSp>
        <p:nvCxnSpPr>
          <p:cNvPr id="3" name="Straight Connector 2"/>
          <p:cNvCxnSpPr/>
          <p:nvPr/>
        </p:nvCxnSpPr>
        <p:spPr>
          <a:xfrm>
            <a:off x="2732734" y="2691342"/>
            <a:ext cx="6694460" cy="0"/>
          </a:xfrm>
          <a:prstGeom prst="line">
            <a:avLst/>
          </a:prstGeom>
          <a:ln>
            <a:solidFill>
              <a:srgbClr val="C3003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45592" y="4149080"/>
            <a:ext cx="4068743" cy="1015663"/>
          </a:xfrm>
          <a:prstGeom prst="rect">
            <a:avLst/>
          </a:prstGeom>
          <a:noFill/>
        </p:spPr>
        <p:txBody>
          <a:bodyPr wrap="none" rtlCol="0">
            <a:spAutoFit/>
          </a:bodyPr>
          <a:lstStyle/>
          <a:p>
            <a:r>
              <a:rPr lang="en-GB" sz="6000" b="1" dirty="0">
                <a:solidFill>
                  <a:srgbClr val="00B0F0"/>
                </a:solidFill>
                <a:latin typeface="Gigi" pitchFamily="82" charset="0"/>
              </a:rPr>
              <a:t>and finally!</a:t>
            </a:r>
          </a:p>
        </p:txBody>
      </p:sp>
    </p:spTree>
    <p:extLst>
      <p:ext uri="{BB962C8B-B14F-4D97-AF65-F5344CB8AC3E}">
        <p14:creationId xmlns:p14="http://schemas.microsoft.com/office/powerpoint/2010/main" val="2538329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par>
                          <p:cTn id="14" fill="hold">
                            <p:stCondLst>
                              <p:cond delay="6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7000"/>
                            </p:stCondLst>
                            <p:childTnLst>
                              <p:par>
                                <p:cTn id="25" presetID="22" presetClass="entr" presetSubtype="4" fill="hold" grpId="1"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1000"/>
                                        <p:tgtEl>
                                          <p:spTgt spid="2"/>
                                        </p:tgtEl>
                                      </p:cBhvr>
                                    </p:animEffect>
                                  </p:childTnLst>
                                </p:cTn>
                              </p:par>
                            </p:childTnLst>
                          </p:cTn>
                        </p:par>
                        <p:par>
                          <p:cTn id="28" fill="hold">
                            <p:stCondLst>
                              <p:cond delay="8000"/>
                            </p:stCondLst>
                            <p:childTnLst>
                              <p:par>
                                <p:cTn id="29" presetID="26" presetClass="emph" presetSubtype="0" fill="hold" grpId="0" nodeType="afterEffect">
                                  <p:stCondLst>
                                    <p:cond delay="0"/>
                                  </p:stCondLst>
                                  <p:childTnLst>
                                    <p:animEffect transition="out" filter="fade">
                                      <p:cBhvr>
                                        <p:cTn id="30" dur="500" tmFilter="0, 0; .2, .5; .8, .5; 1, 0"/>
                                        <p:tgtEl>
                                          <p:spTgt spid="2"/>
                                        </p:tgtEl>
                                      </p:cBhvr>
                                    </p:animEffect>
                                    <p:animScale>
                                      <p:cBhvr>
                                        <p:cTn id="3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5" y="2050395"/>
            <a:ext cx="2166042" cy="523220"/>
          </a:xfrm>
          <a:prstGeom prst="rect">
            <a:avLst/>
          </a:prstGeom>
          <a:noFill/>
          <a:ln>
            <a:solidFill>
              <a:schemeClr val="tx1">
                <a:lumMod val="50000"/>
                <a:lumOff val="50000"/>
              </a:schemeClr>
            </a:solidFill>
          </a:ln>
        </p:spPr>
        <p:txBody>
          <a:bodyPr wrap="none" rtlCol="0">
            <a:spAutoFit/>
          </a:bodyPr>
          <a:lstStyle/>
          <a:p>
            <a:r>
              <a:rPr lang="en-GB" sz="2800" dirty="0">
                <a:solidFill>
                  <a:srgbClr val="C3003F"/>
                </a:solidFill>
              </a:rPr>
              <a:t>Shared Vision</a:t>
            </a:r>
          </a:p>
        </p:txBody>
      </p:sp>
      <p:sp>
        <p:nvSpPr>
          <p:cNvPr id="3" name="TextBox 2"/>
          <p:cNvSpPr txBox="1"/>
          <p:nvPr/>
        </p:nvSpPr>
        <p:spPr>
          <a:xfrm>
            <a:off x="4085577" y="2050395"/>
            <a:ext cx="498256" cy="523220"/>
          </a:xfrm>
          <a:prstGeom prst="rect">
            <a:avLst/>
          </a:prstGeom>
          <a:solidFill>
            <a:schemeClr val="tx1">
              <a:lumMod val="50000"/>
              <a:lumOff val="50000"/>
            </a:schemeClr>
          </a:solidFill>
          <a:ln w="12700">
            <a:solidFill>
              <a:schemeClr val="tx1">
                <a:lumMod val="50000"/>
                <a:lumOff val="50000"/>
              </a:schemeClr>
            </a:solidFill>
          </a:ln>
        </p:spPr>
        <p:txBody>
          <a:bodyPr wrap="square" rtlCol="0">
            <a:spAutoFit/>
          </a:bodyPr>
          <a:lstStyle/>
          <a:p>
            <a:pPr algn="ctr"/>
            <a:r>
              <a:rPr lang="en-GB" sz="2800" dirty="0" err="1">
                <a:solidFill>
                  <a:schemeClr val="bg1"/>
                </a:solidFill>
              </a:rPr>
              <a:t>i</a:t>
            </a:r>
            <a:endParaRPr lang="en-GB" sz="2800" dirty="0">
              <a:solidFill>
                <a:schemeClr val="bg1"/>
              </a:solidFill>
            </a:endParaRPr>
          </a:p>
        </p:txBody>
      </p:sp>
      <p:sp>
        <p:nvSpPr>
          <p:cNvPr id="7" name="TextBox 6"/>
          <p:cNvSpPr txBox="1"/>
          <p:nvPr/>
        </p:nvSpPr>
        <p:spPr>
          <a:xfrm>
            <a:off x="1919535" y="3112900"/>
            <a:ext cx="2166042" cy="523220"/>
          </a:xfrm>
          <a:prstGeom prst="rect">
            <a:avLst/>
          </a:prstGeom>
          <a:noFill/>
          <a:ln>
            <a:solidFill>
              <a:schemeClr val="tx1">
                <a:lumMod val="50000"/>
                <a:lumOff val="50000"/>
              </a:schemeClr>
            </a:solidFill>
          </a:ln>
        </p:spPr>
        <p:txBody>
          <a:bodyPr wrap="none" rtlCol="0">
            <a:spAutoFit/>
          </a:bodyPr>
          <a:lstStyle/>
          <a:p>
            <a:r>
              <a:rPr lang="en-GB" sz="2800" dirty="0">
                <a:solidFill>
                  <a:srgbClr val="C3003F"/>
                </a:solidFill>
              </a:rPr>
              <a:t>Shared Vision</a:t>
            </a:r>
          </a:p>
        </p:txBody>
      </p:sp>
      <p:sp>
        <p:nvSpPr>
          <p:cNvPr id="8" name="TextBox 7"/>
          <p:cNvSpPr txBox="1"/>
          <p:nvPr/>
        </p:nvSpPr>
        <p:spPr>
          <a:xfrm>
            <a:off x="4085577" y="3116709"/>
            <a:ext cx="498256" cy="523220"/>
          </a:xfrm>
          <a:prstGeom prst="rect">
            <a:avLst/>
          </a:prstGeom>
          <a:solidFill>
            <a:schemeClr val="tx1">
              <a:lumMod val="50000"/>
              <a:lumOff val="50000"/>
            </a:schemeClr>
          </a:solidFill>
          <a:ln w="12700">
            <a:solidFill>
              <a:schemeClr val="tx1">
                <a:lumMod val="50000"/>
                <a:lumOff val="50000"/>
              </a:schemeClr>
            </a:solidFill>
          </a:ln>
        </p:spPr>
        <p:txBody>
          <a:bodyPr wrap="square" rtlCol="0">
            <a:spAutoFit/>
          </a:bodyPr>
          <a:lstStyle/>
          <a:p>
            <a:pPr algn="ctr"/>
            <a:r>
              <a:rPr lang="en-GB" sz="2800" dirty="0">
                <a:solidFill>
                  <a:schemeClr val="bg1"/>
                </a:solidFill>
              </a:rPr>
              <a:t>1</a:t>
            </a:r>
          </a:p>
        </p:txBody>
      </p:sp>
      <p:sp>
        <p:nvSpPr>
          <p:cNvPr id="9" name="TextBox 8"/>
          <p:cNvSpPr txBox="1"/>
          <p:nvPr/>
        </p:nvSpPr>
        <p:spPr>
          <a:xfrm>
            <a:off x="1919535" y="4175405"/>
            <a:ext cx="2166042" cy="523220"/>
          </a:xfrm>
          <a:prstGeom prst="rect">
            <a:avLst/>
          </a:prstGeom>
          <a:noFill/>
          <a:ln>
            <a:solidFill>
              <a:schemeClr val="tx1">
                <a:lumMod val="50000"/>
                <a:lumOff val="50000"/>
              </a:schemeClr>
            </a:solidFill>
          </a:ln>
        </p:spPr>
        <p:txBody>
          <a:bodyPr wrap="none" rtlCol="0">
            <a:spAutoFit/>
          </a:bodyPr>
          <a:lstStyle/>
          <a:p>
            <a:r>
              <a:rPr lang="en-GB" sz="2800" dirty="0">
                <a:solidFill>
                  <a:srgbClr val="C3003F"/>
                </a:solidFill>
              </a:rPr>
              <a:t>Shared Vision</a:t>
            </a:r>
          </a:p>
        </p:txBody>
      </p:sp>
      <p:sp>
        <p:nvSpPr>
          <p:cNvPr id="10" name="TextBox 9"/>
          <p:cNvSpPr txBox="1"/>
          <p:nvPr/>
        </p:nvSpPr>
        <p:spPr>
          <a:xfrm>
            <a:off x="4085577" y="4183023"/>
            <a:ext cx="498256" cy="523220"/>
          </a:xfrm>
          <a:prstGeom prst="rect">
            <a:avLst/>
          </a:prstGeom>
          <a:solidFill>
            <a:schemeClr val="tx1">
              <a:lumMod val="50000"/>
              <a:lumOff val="50000"/>
            </a:schemeClr>
          </a:solidFill>
          <a:ln w="12700">
            <a:solidFill>
              <a:schemeClr val="tx1">
                <a:lumMod val="50000"/>
                <a:lumOff val="50000"/>
              </a:schemeClr>
            </a:solidFill>
          </a:ln>
        </p:spPr>
        <p:txBody>
          <a:bodyPr wrap="square" rtlCol="0">
            <a:spAutoFit/>
          </a:bodyPr>
          <a:lstStyle/>
          <a:p>
            <a:pPr algn="ctr"/>
            <a:r>
              <a:rPr lang="en-GB" sz="2800" dirty="0">
                <a:solidFill>
                  <a:schemeClr val="bg1"/>
                </a:solidFill>
              </a:rPr>
              <a:t>2</a:t>
            </a:r>
          </a:p>
        </p:txBody>
      </p:sp>
      <p:sp>
        <p:nvSpPr>
          <p:cNvPr id="4" name="TextBox 3"/>
          <p:cNvSpPr txBox="1"/>
          <p:nvPr/>
        </p:nvSpPr>
        <p:spPr>
          <a:xfrm>
            <a:off x="4799856" y="1988840"/>
            <a:ext cx="5648534" cy="646331"/>
          </a:xfrm>
          <a:prstGeom prst="rect">
            <a:avLst/>
          </a:prstGeom>
          <a:noFill/>
        </p:spPr>
        <p:txBody>
          <a:bodyPr wrap="none" rtlCol="0">
            <a:spAutoFit/>
          </a:bodyPr>
          <a:lstStyle/>
          <a:p>
            <a:r>
              <a:rPr lang="en-GB" dirty="0" smtClean="0"/>
              <a:t>One session </a:t>
            </a:r>
            <a:r>
              <a:rPr lang="en-GB" dirty="0"/>
              <a:t>in the summer term</a:t>
            </a:r>
          </a:p>
          <a:p>
            <a:r>
              <a:rPr lang="en-GB" dirty="0" smtClean="0"/>
              <a:t>Reviewing your experience of Jesuit education after a year</a:t>
            </a:r>
            <a:endParaRPr lang="en-GB" dirty="0"/>
          </a:p>
        </p:txBody>
      </p:sp>
      <p:sp>
        <p:nvSpPr>
          <p:cNvPr id="12" name="TextBox 11"/>
          <p:cNvSpPr txBox="1"/>
          <p:nvPr/>
        </p:nvSpPr>
        <p:spPr>
          <a:xfrm>
            <a:off x="4799856" y="3042538"/>
            <a:ext cx="6192688" cy="646331"/>
          </a:xfrm>
          <a:prstGeom prst="rect">
            <a:avLst/>
          </a:prstGeom>
          <a:noFill/>
        </p:spPr>
        <p:txBody>
          <a:bodyPr wrap="square" rtlCol="0">
            <a:spAutoFit/>
          </a:bodyPr>
          <a:lstStyle/>
          <a:p>
            <a:r>
              <a:rPr lang="en-GB" dirty="0"/>
              <a:t>Two-day residential course looking in greater</a:t>
            </a:r>
          </a:p>
          <a:p>
            <a:r>
              <a:rPr lang="en-GB" dirty="0"/>
              <a:t>depth at the tradition of Jesuit </a:t>
            </a:r>
            <a:r>
              <a:rPr lang="en-GB" dirty="0" smtClean="0"/>
              <a:t>education and Jesuit schools</a:t>
            </a:r>
            <a:endParaRPr lang="en-GB" dirty="0"/>
          </a:p>
        </p:txBody>
      </p:sp>
      <p:sp>
        <p:nvSpPr>
          <p:cNvPr id="13" name="TextBox 12"/>
          <p:cNvSpPr txBox="1"/>
          <p:nvPr/>
        </p:nvSpPr>
        <p:spPr>
          <a:xfrm>
            <a:off x="4799856" y="4122658"/>
            <a:ext cx="4680520" cy="646331"/>
          </a:xfrm>
          <a:prstGeom prst="rect">
            <a:avLst/>
          </a:prstGeom>
          <a:noFill/>
        </p:spPr>
        <p:txBody>
          <a:bodyPr wrap="square" rtlCol="0">
            <a:spAutoFit/>
          </a:bodyPr>
          <a:lstStyle/>
          <a:p>
            <a:r>
              <a:rPr lang="en-GB" dirty="0"/>
              <a:t>Two-day residential course exploring the Jesuit </a:t>
            </a:r>
            <a:r>
              <a:rPr lang="en-GB" dirty="0" smtClean="0"/>
              <a:t>method of teaching and learning</a:t>
            </a:r>
            <a:endParaRPr lang="en-GB" dirty="0"/>
          </a:p>
        </p:txBody>
      </p:sp>
      <p:sp>
        <p:nvSpPr>
          <p:cNvPr id="15" name="TextBox 14"/>
          <p:cNvSpPr txBox="1"/>
          <p:nvPr/>
        </p:nvSpPr>
        <p:spPr>
          <a:xfrm>
            <a:off x="0" y="624464"/>
            <a:ext cx="12192000" cy="1015663"/>
          </a:xfrm>
          <a:prstGeom prst="rect">
            <a:avLst/>
          </a:prstGeom>
          <a:noFill/>
        </p:spPr>
        <p:txBody>
          <a:bodyPr wrap="square" rtlCol="0">
            <a:spAutoFit/>
          </a:bodyPr>
          <a:lstStyle/>
          <a:p>
            <a:pPr algn="ctr"/>
            <a:r>
              <a:rPr lang="en-GB" sz="6000" b="1" dirty="0">
                <a:solidFill>
                  <a:srgbClr val="00B0F0"/>
                </a:solidFill>
                <a:latin typeface="Gigi" pitchFamily="82" charset="0"/>
              </a:rPr>
              <a:t>Next steps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22" y="6272602"/>
            <a:ext cx="1423261" cy="385934"/>
          </a:xfrm>
          <a:prstGeom prst="rect">
            <a:avLst/>
          </a:prstGeom>
        </p:spPr>
      </p:pic>
      <p:sp>
        <p:nvSpPr>
          <p:cNvPr id="17" name="TextBox 16"/>
          <p:cNvSpPr txBox="1"/>
          <p:nvPr/>
        </p:nvSpPr>
        <p:spPr>
          <a:xfrm>
            <a:off x="1919535" y="5237911"/>
            <a:ext cx="2166042" cy="523220"/>
          </a:xfrm>
          <a:prstGeom prst="rect">
            <a:avLst/>
          </a:prstGeom>
          <a:noFill/>
          <a:ln>
            <a:solidFill>
              <a:schemeClr val="tx1">
                <a:lumMod val="50000"/>
                <a:lumOff val="50000"/>
              </a:schemeClr>
            </a:solidFill>
          </a:ln>
        </p:spPr>
        <p:txBody>
          <a:bodyPr wrap="square" rtlCol="0">
            <a:spAutoFit/>
          </a:bodyPr>
          <a:lstStyle/>
          <a:p>
            <a:r>
              <a:rPr lang="en-GB" sz="2800" dirty="0" smtClean="0">
                <a:solidFill>
                  <a:srgbClr val="C3003F"/>
                </a:solidFill>
              </a:rPr>
              <a:t>Retreat</a:t>
            </a:r>
            <a:endParaRPr lang="en-GB" sz="2800" dirty="0">
              <a:solidFill>
                <a:srgbClr val="C3003F"/>
              </a:solidFill>
            </a:endParaRPr>
          </a:p>
        </p:txBody>
      </p:sp>
      <p:sp>
        <p:nvSpPr>
          <p:cNvPr id="18" name="TextBox 17"/>
          <p:cNvSpPr txBox="1"/>
          <p:nvPr/>
        </p:nvSpPr>
        <p:spPr>
          <a:xfrm>
            <a:off x="4799856" y="5114800"/>
            <a:ext cx="4680520" cy="646331"/>
          </a:xfrm>
          <a:prstGeom prst="rect">
            <a:avLst/>
          </a:prstGeom>
          <a:noFill/>
        </p:spPr>
        <p:txBody>
          <a:bodyPr wrap="square" rtlCol="0">
            <a:spAutoFit/>
          </a:bodyPr>
          <a:lstStyle/>
          <a:p>
            <a:r>
              <a:rPr lang="en-GB" dirty="0" smtClean="0"/>
              <a:t>Opportunities to experience the spirituality of St Ignatius for yourself.</a:t>
            </a:r>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642" y="5027229"/>
            <a:ext cx="933214" cy="940729"/>
          </a:xfrm>
          <a:prstGeom prst="rect">
            <a:avLst/>
          </a:prstGeom>
        </p:spPr>
      </p:pic>
    </p:spTree>
    <p:extLst>
      <p:ext uri="{BB962C8B-B14F-4D97-AF65-F5344CB8AC3E}">
        <p14:creationId xmlns:p14="http://schemas.microsoft.com/office/powerpoint/2010/main" val="3969599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500" tmFilter="0, 0; .2, .5; .8, .5; 1, 0"/>
                                        <p:tgtEl>
                                          <p:spTgt spid="15"/>
                                        </p:tgtEl>
                                      </p:cBhvr>
                                    </p:animEffect>
                                    <p:animScale>
                                      <p:cBhvr>
                                        <p:cTn id="11" dur="250" autoRev="1" fill="hold"/>
                                        <p:tgtEl>
                                          <p:spTgt spid="15"/>
                                        </p:tgtEl>
                                      </p:cBhvr>
                                      <p:by x="105000" y="105000"/>
                                    </p:animScale>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1000"/>
                                        <p:tgtEl>
                                          <p:spTgt spid="12"/>
                                        </p:tgtEl>
                                      </p:cBhvr>
                                    </p:animEffect>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2"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1+#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4" grpId="0"/>
      <p:bldP spid="12" grpId="0"/>
      <p:bldP spid="13" grpId="0"/>
      <p:bldP spid="15" grpId="0"/>
      <p:bldP spid="15" grpId="1"/>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64" y="780676"/>
            <a:ext cx="4233636" cy="2808312"/>
          </a:xfrm>
          <a:prstGeom prst="rect">
            <a:avLst/>
          </a:prstGeom>
        </p:spPr>
      </p:pic>
      <p:sp>
        <p:nvSpPr>
          <p:cNvPr id="4" name="TextBox 3"/>
          <p:cNvSpPr txBox="1"/>
          <p:nvPr/>
        </p:nvSpPr>
        <p:spPr>
          <a:xfrm>
            <a:off x="987152" y="5169386"/>
            <a:ext cx="10153128" cy="707886"/>
          </a:xfrm>
          <a:prstGeom prst="rect">
            <a:avLst/>
          </a:prstGeom>
          <a:noFill/>
        </p:spPr>
        <p:txBody>
          <a:bodyPr wrap="square" rtlCol="0">
            <a:spAutoFit/>
          </a:bodyPr>
          <a:lstStyle/>
          <a:p>
            <a:pPr algn="ctr"/>
            <a:r>
              <a:rPr lang="en-GB" sz="2000" i="1" dirty="0">
                <a:solidFill>
                  <a:schemeClr val="bg1">
                    <a:lumMod val="75000"/>
                  </a:schemeClr>
                </a:solidFill>
              </a:rPr>
              <a:t>Everything you contribute to the learning of your pupils and to the life of the school </a:t>
            </a:r>
            <a:endParaRPr lang="en-GB" sz="2000" i="1" dirty="0" smtClean="0">
              <a:solidFill>
                <a:schemeClr val="bg1">
                  <a:lumMod val="75000"/>
                </a:schemeClr>
              </a:solidFill>
            </a:endParaRPr>
          </a:p>
          <a:p>
            <a:pPr algn="ctr"/>
            <a:r>
              <a:rPr lang="en-GB" sz="2000" i="1" dirty="0" smtClean="0">
                <a:solidFill>
                  <a:schemeClr val="bg1">
                    <a:lumMod val="75000"/>
                  </a:schemeClr>
                </a:solidFill>
              </a:rPr>
              <a:t>makes </a:t>
            </a:r>
            <a:r>
              <a:rPr lang="en-GB" sz="2000" i="1" dirty="0">
                <a:solidFill>
                  <a:schemeClr val="bg1">
                    <a:lumMod val="75000"/>
                  </a:schemeClr>
                </a:solidFill>
              </a:rPr>
              <a:t>this a Jesuit school.</a:t>
            </a:r>
          </a:p>
        </p:txBody>
      </p:sp>
      <p:sp>
        <p:nvSpPr>
          <p:cNvPr id="6" name="TextBox 5"/>
          <p:cNvSpPr txBox="1"/>
          <p:nvPr/>
        </p:nvSpPr>
        <p:spPr>
          <a:xfrm>
            <a:off x="9371664" y="5889466"/>
            <a:ext cx="2484976" cy="707886"/>
          </a:xfrm>
          <a:prstGeom prst="rect">
            <a:avLst/>
          </a:prstGeom>
          <a:noFill/>
        </p:spPr>
        <p:txBody>
          <a:bodyPr wrap="none" rtlCol="0">
            <a:spAutoFit/>
          </a:bodyPr>
          <a:lstStyle/>
          <a:p>
            <a:r>
              <a:rPr lang="en-GB" sz="4000" dirty="0">
                <a:solidFill>
                  <a:srgbClr val="FFC9DB"/>
                </a:solidFill>
                <a:latin typeface="Gigi" pitchFamily="82" charset="0"/>
              </a:rPr>
              <a:t>Thank you!</a:t>
            </a:r>
          </a:p>
        </p:txBody>
      </p:sp>
      <p:sp>
        <p:nvSpPr>
          <p:cNvPr id="7" name="TextBox 6"/>
          <p:cNvSpPr txBox="1"/>
          <p:nvPr/>
        </p:nvSpPr>
        <p:spPr>
          <a:xfrm>
            <a:off x="3575720" y="990634"/>
            <a:ext cx="8472264"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bg1"/>
                </a:solidFill>
              </a:rPr>
              <a:t>e</a:t>
            </a:r>
            <a:r>
              <a:rPr lang="en-GB" sz="2800" dirty="0" smtClean="0">
                <a:solidFill>
                  <a:schemeClr val="bg1"/>
                </a:solidFill>
              </a:rPr>
              <a:t>xcellence </a:t>
            </a:r>
            <a:r>
              <a:rPr lang="en-GB" sz="2800" dirty="0">
                <a:solidFill>
                  <a:schemeClr val="bg1"/>
                </a:solidFill>
              </a:rPr>
              <a:t>of </a:t>
            </a:r>
            <a:r>
              <a:rPr lang="en-GB" sz="2800" dirty="0" smtClean="0">
                <a:solidFill>
                  <a:schemeClr val="bg1"/>
                </a:solidFill>
              </a:rPr>
              <a:t>teaching</a:t>
            </a:r>
          </a:p>
          <a:p>
            <a:pPr marL="457200" indent="-457200">
              <a:buFont typeface="Arial" panose="020B0604020202020204" pitchFamily="34" charset="0"/>
              <a:buChar char="•"/>
            </a:pPr>
            <a:r>
              <a:rPr lang="en-GB" sz="2800" dirty="0">
                <a:solidFill>
                  <a:schemeClr val="bg1"/>
                </a:solidFill>
              </a:rPr>
              <a:t>p</a:t>
            </a:r>
            <a:r>
              <a:rPr lang="en-GB" sz="2800" dirty="0" smtClean="0">
                <a:solidFill>
                  <a:schemeClr val="bg1"/>
                </a:solidFill>
              </a:rPr>
              <a:t>romoting and using the Jesuit Pupil Profile</a:t>
            </a:r>
            <a:endParaRPr lang="en-GB" sz="2800" dirty="0" smtClean="0">
              <a:solidFill>
                <a:schemeClr val="bg1"/>
              </a:solidFill>
            </a:endParaRPr>
          </a:p>
          <a:p>
            <a:pPr marL="457200" indent="-457200">
              <a:buFont typeface="Arial" panose="020B0604020202020204" pitchFamily="34" charset="0"/>
              <a:buChar char="•"/>
            </a:pPr>
            <a:r>
              <a:rPr lang="en-GB" sz="2800" dirty="0">
                <a:solidFill>
                  <a:schemeClr val="bg1"/>
                </a:solidFill>
              </a:rPr>
              <a:t>e</a:t>
            </a:r>
            <a:r>
              <a:rPr lang="en-GB" sz="2800" dirty="0" smtClean="0">
                <a:solidFill>
                  <a:schemeClr val="bg1"/>
                </a:solidFill>
              </a:rPr>
              <a:t>xtending pupils’ horizons &amp; giving new perspectives</a:t>
            </a:r>
            <a:endParaRPr lang="en-GB" sz="2800" dirty="0">
              <a:solidFill>
                <a:schemeClr val="bg1"/>
              </a:solidFill>
            </a:endParaRPr>
          </a:p>
          <a:p>
            <a:pPr marL="457200" indent="-457200">
              <a:buFont typeface="Arial" panose="020B0604020202020204" pitchFamily="34" charset="0"/>
              <a:buChar char="•"/>
            </a:pPr>
            <a:r>
              <a:rPr lang="en-GB" sz="2800" dirty="0">
                <a:solidFill>
                  <a:schemeClr val="bg1"/>
                </a:solidFill>
              </a:rPr>
              <a:t>o</a:t>
            </a:r>
            <a:r>
              <a:rPr lang="en-GB" sz="2800" dirty="0" smtClean="0">
                <a:solidFill>
                  <a:schemeClr val="bg1"/>
                </a:solidFill>
              </a:rPr>
              <a:t>utstanding p</a:t>
            </a:r>
            <a:r>
              <a:rPr lang="en-GB" sz="2800" dirty="0" smtClean="0">
                <a:solidFill>
                  <a:schemeClr val="bg1"/>
                </a:solidFill>
              </a:rPr>
              <a:t>astoral </a:t>
            </a:r>
            <a:r>
              <a:rPr lang="en-GB" sz="2800" dirty="0">
                <a:solidFill>
                  <a:schemeClr val="bg1"/>
                </a:solidFill>
              </a:rPr>
              <a:t>care</a:t>
            </a:r>
          </a:p>
          <a:p>
            <a:pPr marL="457200" indent="-457200">
              <a:buFont typeface="Arial" panose="020B0604020202020204" pitchFamily="34" charset="0"/>
              <a:buChar char="•"/>
            </a:pPr>
            <a:r>
              <a:rPr lang="en-GB" sz="2800" dirty="0">
                <a:solidFill>
                  <a:schemeClr val="bg1"/>
                </a:solidFill>
              </a:rPr>
              <a:t>e</a:t>
            </a:r>
            <a:r>
              <a:rPr lang="en-GB" sz="2800" dirty="0" smtClean="0">
                <a:solidFill>
                  <a:schemeClr val="bg1"/>
                </a:solidFill>
              </a:rPr>
              <a:t>xtra-curricular </a:t>
            </a:r>
            <a:r>
              <a:rPr lang="en-GB" sz="2800" dirty="0">
                <a:solidFill>
                  <a:schemeClr val="bg1"/>
                </a:solidFill>
              </a:rPr>
              <a:t>activities</a:t>
            </a:r>
          </a:p>
          <a:p>
            <a:pPr marL="457200" indent="-457200">
              <a:buFont typeface="Arial" panose="020B0604020202020204" pitchFamily="34" charset="0"/>
              <a:buChar char="•"/>
            </a:pPr>
            <a:r>
              <a:rPr lang="en-GB" sz="2800" dirty="0">
                <a:solidFill>
                  <a:schemeClr val="bg1"/>
                </a:solidFill>
              </a:rPr>
              <a:t>s</a:t>
            </a:r>
            <a:r>
              <a:rPr lang="en-GB" sz="2800" dirty="0" smtClean="0">
                <a:solidFill>
                  <a:schemeClr val="bg1"/>
                </a:solidFill>
              </a:rPr>
              <a:t>chool </a:t>
            </a:r>
            <a:r>
              <a:rPr lang="en-GB" sz="2800" dirty="0" smtClean="0">
                <a:solidFill>
                  <a:schemeClr val="bg1"/>
                </a:solidFill>
              </a:rPr>
              <a:t>events &amp; school community</a:t>
            </a:r>
            <a:endParaRPr lang="en-GB" sz="2800" dirty="0">
              <a:solidFill>
                <a:schemeClr val="bg1"/>
              </a:solidFill>
            </a:endParaRPr>
          </a:p>
          <a:p>
            <a:pPr marL="457200" indent="-457200">
              <a:buFont typeface="Arial" panose="020B0604020202020204" pitchFamily="34" charset="0"/>
              <a:buChar char="•"/>
            </a:pPr>
            <a:r>
              <a:rPr lang="en-GB" sz="2800" dirty="0">
                <a:solidFill>
                  <a:schemeClr val="bg1"/>
                </a:solidFill>
              </a:rPr>
              <a:t>c</a:t>
            </a:r>
            <a:r>
              <a:rPr lang="en-GB" sz="2800" dirty="0" smtClean="0">
                <a:solidFill>
                  <a:schemeClr val="bg1"/>
                </a:solidFill>
              </a:rPr>
              <a:t>harities </a:t>
            </a:r>
            <a:r>
              <a:rPr lang="en-GB" sz="2800" dirty="0" smtClean="0">
                <a:solidFill>
                  <a:schemeClr val="bg1"/>
                </a:solidFill>
              </a:rPr>
              <a:t>&amp; social outreach</a:t>
            </a:r>
            <a:endParaRPr lang="en-GB" sz="2800" dirty="0">
              <a:solidFill>
                <a:schemeClr val="bg1"/>
              </a:solidFill>
            </a:endParaRPr>
          </a:p>
          <a:p>
            <a:pPr marL="457200" indent="-457200">
              <a:buFont typeface="Arial" panose="020B0604020202020204" pitchFamily="34" charset="0"/>
              <a:buChar char="•"/>
            </a:pPr>
            <a:r>
              <a:rPr lang="en-GB" sz="2800" dirty="0">
                <a:solidFill>
                  <a:schemeClr val="bg1"/>
                </a:solidFill>
              </a:rPr>
              <a:t>c</a:t>
            </a:r>
            <a:r>
              <a:rPr lang="en-GB" sz="2800" dirty="0" smtClean="0">
                <a:solidFill>
                  <a:schemeClr val="bg1"/>
                </a:solidFill>
              </a:rPr>
              <a:t>haplaincy </a:t>
            </a:r>
            <a:r>
              <a:rPr lang="en-GB" sz="2800" dirty="0" smtClean="0">
                <a:solidFill>
                  <a:schemeClr val="bg1"/>
                </a:solidFill>
              </a:rPr>
              <a:t>programme</a:t>
            </a:r>
          </a:p>
          <a:p>
            <a:pPr marL="457200" indent="-457200">
              <a:buFont typeface="Arial" panose="020B0604020202020204" pitchFamily="34" charset="0"/>
              <a:buChar char="•"/>
            </a:pPr>
            <a:r>
              <a:rPr lang="en-GB" sz="2800" dirty="0">
                <a:solidFill>
                  <a:schemeClr val="bg1"/>
                </a:solidFill>
              </a:rPr>
              <a:t>d</a:t>
            </a:r>
            <a:r>
              <a:rPr lang="en-GB" sz="2800" dirty="0" smtClean="0">
                <a:solidFill>
                  <a:schemeClr val="bg1"/>
                </a:solidFill>
              </a:rPr>
              <a:t>eveloping </a:t>
            </a:r>
            <a:r>
              <a:rPr lang="en-GB" sz="2800" dirty="0" smtClean="0">
                <a:solidFill>
                  <a:schemeClr val="bg1"/>
                </a:solidFill>
              </a:rPr>
              <a:t>the shared vision of Jesuit education</a:t>
            </a:r>
            <a:endParaRPr lang="en-GB" sz="2800"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522" y="6272602"/>
            <a:ext cx="1423261" cy="385934"/>
          </a:xfrm>
          <a:prstGeom prst="rect">
            <a:avLst/>
          </a:prstGeom>
        </p:spPr>
      </p:pic>
    </p:spTree>
    <p:extLst>
      <p:ext uri="{BB962C8B-B14F-4D97-AF65-F5344CB8AC3E}">
        <p14:creationId xmlns:p14="http://schemas.microsoft.com/office/powerpoint/2010/main" val="608001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1000"/>
                                        <p:tgtEl>
                                          <p:spTgt spid="7">
                                            <p:txEl>
                                              <p:pRg st="5" end="5"/>
                                            </p:txEl>
                                          </p:spTgt>
                                        </p:tgtEl>
                                      </p:cBhvr>
                                    </p:animEffect>
                                    <p:anim calcmode="lin" valueType="num">
                                      <p:cBhvr>
                                        <p:cTn id="4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Effect transition="in" filter="fade">
                                      <p:cBhvr>
                                        <p:cTn id="51" dur="1000"/>
                                        <p:tgtEl>
                                          <p:spTgt spid="7">
                                            <p:txEl>
                                              <p:pRg st="6" end="6"/>
                                            </p:txEl>
                                          </p:spTgt>
                                        </p:tgtEl>
                                      </p:cBhvr>
                                    </p:animEffect>
                                    <p:anim calcmode="lin" valueType="num">
                                      <p:cBhvr>
                                        <p:cTn id="5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fade">
                                      <p:cBhvr>
                                        <p:cTn id="57" dur="1000"/>
                                        <p:tgtEl>
                                          <p:spTgt spid="7">
                                            <p:txEl>
                                              <p:pRg st="7" end="7"/>
                                            </p:txEl>
                                          </p:spTgt>
                                        </p:tgtEl>
                                      </p:cBhvr>
                                    </p:animEffect>
                                    <p:anim calcmode="lin" valueType="num">
                                      <p:cBhvr>
                                        <p:cTn id="5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left)">
                                      <p:cBhvr>
                                        <p:cTn id="69" dur="1000"/>
                                        <p:tgtEl>
                                          <p:spTgt spid="4"/>
                                        </p:tgtEl>
                                      </p:cBhvr>
                                    </p:animEffect>
                                  </p:childTnLst>
                                </p:cTn>
                              </p:par>
                            </p:childTnLst>
                          </p:cTn>
                        </p:par>
                        <p:par>
                          <p:cTn id="70" fill="hold">
                            <p:stCondLst>
                              <p:cond delay="9000"/>
                            </p:stCondLst>
                            <p:childTnLst>
                              <p:par>
                                <p:cTn id="71" presetID="31" presetClass="entr" presetSubtype="0"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750" fill="hold"/>
                                        <p:tgtEl>
                                          <p:spTgt spid="6"/>
                                        </p:tgtEl>
                                        <p:attrNameLst>
                                          <p:attrName>ppt_w</p:attrName>
                                        </p:attrNameLst>
                                      </p:cBhvr>
                                      <p:tavLst>
                                        <p:tav tm="0">
                                          <p:val>
                                            <p:fltVal val="0"/>
                                          </p:val>
                                        </p:tav>
                                        <p:tav tm="100000">
                                          <p:val>
                                            <p:strVal val="#ppt_w"/>
                                          </p:val>
                                        </p:tav>
                                      </p:tavLst>
                                    </p:anim>
                                    <p:anim calcmode="lin" valueType="num">
                                      <p:cBhvr>
                                        <p:cTn id="74" dur="750" fill="hold"/>
                                        <p:tgtEl>
                                          <p:spTgt spid="6"/>
                                        </p:tgtEl>
                                        <p:attrNameLst>
                                          <p:attrName>ppt_h</p:attrName>
                                        </p:attrNameLst>
                                      </p:cBhvr>
                                      <p:tavLst>
                                        <p:tav tm="0">
                                          <p:val>
                                            <p:fltVal val="0"/>
                                          </p:val>
                                        </p:tav>
                                        <p:tav tm="100000">
                                          <p:val>
                                            <p:strVal val="#ppt_h"/>
                                          </p:val>
                                        </p:tav>
                                      </p:tavLst>
                                    </p:anim>
                                    <p:anim calcmode="lin" valueType="num">
                                      <p:cBhvr>
                                        <p:cTn id="75" dur="750" fill="hold"/>
                                        <p:tgtEl>
                                          <p:spTgt spid="6"/>
                                        </p:tgtEl>
                                        <p:attrNameLst>
                                          <p:attrName>style.rotation</p:attrName>
                                        </p:attrNameLst>
                                      </p:cBhvr>
                                      <p:tavLst>
                                        <p:tav tm="0">
                                          <p:val>
                                            <p:fltVal val="90"/>
                                          </p:val>
                                        </p:tav>
                                        <p:tav tm="100000">
                                          <p:val>
                                            <p:fltVal val="0"/>
                                          </p:val>
                                        </p:tav>
                                      </p:tavLst>
                                    </p:anim>
                                    <p:animEffect transition="in" filter="fade">
                                      <p:cBhvr>
                                        <p:cTn id="7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84" y="349793"/>
            <a:ext cx="5733256" cy="57332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002" y="349793"/>
            <a:ext cx="2534135" cy="1574497"/>
          </a:xfrm>
          <a:prstGeom prst="rect">
            <a:avLst/>
          </a:prstGeom>
        </p:spPr>
      </p:pic>
      <p:sp>
        <p:nvSpPr>
          <p:cNvPr id="7" name="TextBox 6"/>
          <p:cNvSpPr txBox="1"/>
          <p:nvPr/>
        </p:nvSpPr>
        <p:spPr>
          <a:xfrm>
            <a:off x="4905400" y="2115876"/>
            <a:ext cx="6576737" cy="3785652"/>
          </a:xfrm>
          <a:prstGeom prst="rect">
            <a:avLst/>
          </a:prstGeom>
          <a:noFill/>
        </p:spPr>
        <p:txBody>
          <a:bodyPr wrap="none" rtlCol="0">
            <a:spAutoFit/>
          </a:bodyPr>
          <a:lstStyle/>
          <a:p>
            <a:pPr algn="r"/>
            <a:r>
              <a:rPr lang="en-GB" sz="2400" dirty="0" smtClean="0">
                <a:solidFill>
                  <a:schemeClr val="tx2">
                    <a:lumMod val="40000"/>
                    <a:lumOff val="60000"/>
                  </a:schemeClr>
                </a:solidFill>
              </a:rPr>
              <a:t>a 450-year </a:t>
            </a:r>
            <a:r>
              <a:rPr lang="en-GB" sz="2400" dirty="0">
                <a:solidFill>
                  <a:schemeClr val="tx2">
                    <a:lumMod val="40000"/>
                    <a:lumOff val="60000"/>
                  </a:schemeClr>
                </a:solidFill>
              </a:rPr>
              <a:t>old tradition</a:t>
            </a:r>
          </a:p>
          <a:p>
            <a:pPr algn="r"/>
            <a:r>
              <a:rPr lang="en-GB" sz="2400" dirty="0" smtClean="0">
                <a:solidFill>
                  <a:schemeClr val="tx2">
                    <a:lumMod val="40000"/>
                    <a:lumOff val="60000"/>
                  </a:schemeClr>
                </a:solidFill>
              </a:rPr>
              <a:t>2,232 schools </a:t>
            </a:r>
          </a:p>
          <a:p>
            <a:pPr algn="r"/>
            <a:r>
              <a:rPr lang="en-GB" sz="2400" dirty="0" smtClean="0">
                <a:solidFill>
                  <a:schemeClr val="tx2">
                    <a:lumMod val="40000"/>
                    <a:lumOff val="60000"/>
                  </a:schemeClr>
                </a:solidFill>
              </a:rPr>
              <a:t>186 universities</a:t>
            </a:r>
            <a:endParaRPr lang="en-GB" sz="2400" dirty="0">
              <a:solidFill>
                <a:schemeClr val="tx2">
                  <a:lumMod val="40000"/>
                  <a:lumOff val="60000"/>
                </a:schemeClr>
              </a:solidFill>
            </a:endParaRPr>
          </a:p>
          <a:p>
            <a:pPr algn="r"/>
            <a:r>
              <a:rPr lang="en-GB" sz="2400" dirty="0">
                <a:solidFill>
                  <a:schemeClr val="tx2">
                    <a:lumMod val="40000"/>
                    <a:lumOff val="60000"/>
                  </a:schemeClr>
                </a:solidFill>
              </a:rPr>
              <a:t>3½-million </a:t>
            </a:r>
            <a:r>
              <a:rPr lang="en-GB" sz="2400" dirty="0" smtClean="0">
                <a:solidFill>
                  <a:schemeClr val="tx2">
                    <a:lumMod val="40000"/>
                    <a:lumOff val="60000"/>
                  </a:schemeClr>
                </a:solidFill>
              </a:rPr>
              <a:t>pupils and students</a:t>
            </a:r>
            <a:endParaRPr lang="en-GB" sz="2400" dirty="0">
              <a:solidFill>
                <a:schemeClr val="tx2">
                  <a:lumMod val="40000"/>
                  <a:lumOff val="60000"/>
                </a:schemeClr>
              </a:solidFill>
            </a:endParaRPr>
          </a:p>
          <a:p>
            <a:pPr algn="r"/>
            <a:r>
              <a:rPr lang="en-GB" sz="2400" dirty="0">
                <a:solidFill>
                  <a:schemeClr val="tx2">
                    <a:lumMod val="40000"/>
                    <a:lumOff val="60000"/>
                  </a:schemeClr>
                </a:solidFill>
              </a:rPr>
              <a:t>in 70 </a:t>
            </a:r>
            <a:r>
              <a:rPr lang="en-GB" sz="2400" dirty="0" smtClean="0">
                <a:solidFill>
                  <a:schemeClr val="tx2">
                    <a:lumMod val="40000"/>
                    <a:lumOff val="60000"/>
                  </a:schemeClr>
                </a:solidFill>
              </a:rPr>
              <a:t>countries on six continents</a:t>
            </a:r>
            <a:endParaRPr lang="en-GB" sz="2400" dirty="0">
              <a:solidFill>
                <a:schemeClr val="tx2">
                  <a:lumMod val="40000"/>
                  <a:lumOff val="60000"/>
                </a:schemeClr>
              </a:solidFill>
            </a:endParaRPr>
          </a:p>
          <a:p>
            <a:pPr algn="r"/>
            <a:r>
              <a:rPr lang="en-GB" sz="2400" dirty="0">
                <a:solidFill>
                  <a:schemeClr val="tx2">
                    <a:lumMod val="40000"/>
                    <a:lumOff val="60000"/>
                  </a:schemeClr>
                </a:solidFill>
              </a:rPr>
              <a:t>w</a:t>
            </a:r>
            <a:r>
              <a:rPr lang="en-GB" sz="2400" dirty="0" smtClean="0">
                <a:solidFill>
                  <a:schemeClr val="tx2">
                    <a:lumMod val="40000"/>
                    <a:lumOff val="60000"/>
                  </a:schemeClr>
                </a:solidFill>
              </a:rPr>
              <a:t>ith 130,000  </a:t>
            </a:r>
            <a:r>
              <a:rPr lang="en-GB" sz="2400" dirty="0">
                <a:solidFill>
                  <a:schemeClr val="tx2">
                    <a:lumMod val="40000"/>
                    <a:lumOff val="60000"/>
                  </a:schemeClr>
                </a:solidFill>
              </a:rPr>
              <a:t>lay and Jesuit educators</a:t>
            </a:r>
          </a:p>
          <a:p>
            <a:pPr algn="r"/>
            <a:r>
              <a:rPr lang="en-GB" sz="2400" dirty="0" smtClean="0">
                <a:solidFill>
                  <a:schemeClr val="tx2">
                    <a:lumMod val="40000"/>
                    <a:lumOff val="60000"/>
                  </a:schemeClr>
                </a:solidFill>
              </a:rPr>
              <a:t>a </a:t>
            </a:r>
            <a:r>
              <a:rPr lang="en-GB" sz="2400" dirty="0">
                <a:solidFill>
                  <a:schemeClr val="tx2">
                    <a:lumMod val="40000"/>
                    <a:lumOff val="60000"/>
                  </a:schemeClr>
                </a:solidFill>
              </a:rPr>
              <a:t>global system of education</a:t>
            </a:r>
          </a:p>
          <a:p>
            <a:pPr algn="r"/>
            <a:r>
              <a:rPr lang="en-GB" sz="2400" dirty="0">
                <a:solidFill>
                  <a:schemeClr val="tx2">
                    <a:lumMod val="40000"/>
                    <a:lumOff val="60000"/>
                  </a:schemeClr>
                </a:solidFill>
              </a:rPr>
              <a:t>across religious and cultural divides</a:t>
            </a:r>
          </a:p>
          <a:p>
            <a:pPr algn="r"/>
            <a:r>
              <a:rPr lang="en-GB" sz="2400" dirty="0" smtClean="0">
                <a:solidFill>
                  <a:schemeClr val="tx2">
                    <a:lumMod val="40000"/>
                    <a:lumOff val="60000"/>
                  </a:schemeClr>
                </a:solidFill>
              </a:rPr>
              <a:t>one </a:t>
            </a:r>
            <a:r>
              <a:rPr lang="en-GB" sz="2400" dirty="0" smtClean="0">
                <a:solidFill>
                  <a:schemeClr val="tx2">
                    <a:lumMod val="40000"/>
                    <a:lumOff val="60000"/>
                  </a:schemeClr>
                </a:solidFill>
              </a:rPr>
              <a:t>vision ‘improvement in living and learning’</a:t>
            </a:r>
          </a:p>
          <a:p>
            <a:pPr algn="r"/>
            <a:r>
              <a:rPr lang="en-GB" sz="2400" dirty="0">
                <a:solidFill>
                  <a:schemeClr val="tx2">
                    <a:lumMod val="40000"/>
                    <a:lumOff val="60000"/>
                  </a:schemeClr>
                </a:solidFill>
              </a:rPr>
              <a:t>f</a:t>
            </a:r>
            <a:r>
              <a:rPr lang="en-GB" sz="2400" dirty="0" smtClean="0">
                <a:solidFill>
                  <a:schemeClr val="tx2">
                    <a:lumMod val="40000"/>
                    <a:lumOff val="60000"/>
                  </a:schemeClr>
                </a:solidFill>
              </a:rPr>
              <a:t>or the greater glory of God  and the common good</a:t>
            </a:r>
            <a:endParaRPr lang="en-GB" sz="2400" dirty="0">
              <a:solidFill>
                <a:schemeClr val="tx2">
                  <a:lumMod val="40000"/>
                  <a:lumOff val="60000"/>
                </a:schemeClr>
              </a:solidFill>
            </a:endParaRPr>
          </a:p>
        </p:txBody>
      </p:sp>
      <p:sp>
        <p:nvSpPr>
          <p:cNvPr id="11" name="TextBox 10"/>
          <p:cNvSpPr txBox="1"/>
          <p:nvPr/>
        </p:nvSpPr>
        <p:spPr>
          <a:xfrm>
            <a:off x="9165477" y="5922499"/>
            <a:ext cx="2316660" cy="769441"/>
          </a:xfrm>
          <a:prstGeom prst="rect">
            <a:avLst/>
          </a:prstGeom>
          <a:noFill/>
        </p:spPr>
        <p:txBody>
          <a:bodyPr wrap="none" rtlCol="0">
            <a:spAutoFit/>
          </a:bodyPr>
          <a:lstStyle/>
          <a:p>
            <a:pPr algn="r"/>
            <a:r>
              <a:rPr lang="en-GB" sz="4400" dirty="0">
                <a:solidFill>
                  <a:schemeClr val="bg1"/>
                </a:solidFill>
                <a:latin typeface="Gigi" pitchFamily="82" charset="0"/>
              </a:rPr>
              <a:t>Welcome!</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522" y="6272602"/>
            <a:ext cx="1423261" cy="385934"/>
          </a:xfrm>
          <a:prstGeom prst="rect">
            <a:avLst/>
          </a:prstGeom>
        </p:spPr>
      </p:pic>
    </p:spTree>
    <p:extLst>
      <p:ext uri="{BB962C8B-B14F-4D97-AF65-F5344CB8AC3E}">
        <p14:creationId xmlns:p14="http://schemas.microsoft.com/office/powerpoint/2010/main" val="627282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0"/>
                                        <p:tgtEl>
                                          <p:spTgt spid="4"/>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
                                        <p:tgtEl>
                                          <p:spTgt spid="6"/>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1000"/>
                                        <p:tgtEl>
                                          <p:spTgt spid="7">
                                            <p:txEl>
                                              <p:pRg st="5" end="5"/>
                                            </p:txEl>
                                          </p:spTgt>
                                        </p:tgtEl>
                                      </p:cBhvr>
                                    </p:animEffect>
                                    <p:anim calcmode="lin" valueType="num">
                                      <p:cBhvr>
                                        <p:cTn id="4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1000"/>
                                        <p:tgtEl>
                                          <p:spTgt spid="7">
                                            <p:txEl>
                                              <p:pRg st="6" end="6"/>
                                            </p:txEl>
                                          </p:spTgt>
                                        </p:tgtEl>
                                      </p:cBhvr>
                                    </p:animEffect>
                                    <p:anim calcmode="lin" valueType="num">
                                      <p:cBhvr>
                                        <p:cTn id="5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fade">
                                      <p:cBhvr>
                                        <p:cTn id="58" dur="1000"/>
                                        <p:tgtEl>
                                          <p:spTgt spid="7">
                                            <p:txEl>
                                              <p:pRg st="7" end="7"/>
                                            </p:txEl>
                                          </p:spTgt>
                                        </p:tgtEl>
                                      </p:cBhvr>
                                    </p:animEffect>
                                    <p:anim calcmode="lin" valueType="num">
                                      <p:cBhvr>
                                        <p:cTn id="5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7">
                                            <p:txEl>
                                              <p:pRg st="8" end="8"/>
                                            </p:txEl>
                                          </p:spTgt>
                                        </p:tgtEl>
                                        <p:attrNameLst>
                                          <p:attrName>style.visibility</p:attrName>
                                        </p:attrNameLst>
                                      </p:cBhvr>
                                      <p:to>
                                        <p:strVal val="visible"/>
                                      </p:to>
                                    </p:set>
                                    <p:animEffect transition="in" filter="fade">
                                      <p:cBhvr>
                                        <p:cTn id="64" dur="1000"/>
                                        <p:tgtEl>
                                          <p:spTgt spid="7">
                                            <p:txEl>
                                              <p:pRg st="8" end="8"/>
                                            </p:txEl>
                                          </p:spTgt>
                                        </p:tgtEl>
                                      </p:cBhvr>
                                    </p:animEffect>
                                    <p:anim calcmode="lin" valueType="num">
                                      <p:cBhvr>
                                        <p:cTn id="6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42" presetClass="entr" presetSubtype="0" fill="hold" grpId="0" nodeType="after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31" presetClass="entr" presetSubtype="0"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500" fill="hold"/>
                                        <p:tgtEl>
                                          <p:spTgt spid="11"/>
                                        </p:tgtEl>
                                        <p:attrNameLst>
                                          <p:attrName>ppt_w</p:attrName>
                                        </p:attrNameLst>
                                      </p:cBhvr>
                                      <p:tavLst>
                                        <p:tav tm="0">
                                          <p:val>
                                            <p:fltVal val="0"/>
                                          </p:val>
                                        </p:tav>
                                        <p:tav tm="100000">
                                          <p:val>
                                            <p:strVal val="#ppt_w"/>
                                          </p:val>
                                        </p:tav>
                                      </p:tavLst>
                                    </p:anim>
                                    <p:anim calcmode="lin" valueType="num">
                                      <p:cBhvr>
                                        <p:cTn id="77" dur="1500" fill="hold"/>
                                        <p:tgtEl>
                                          <p:spTgt spid="11"/>
                                        </p:tgtEl>
                                        <p:attrNameLst>
                                          <p:attrName>ppt_h</p:attrName>
                                        </p:attrNameLst>
                                      </p:cBhvr>
                                      <p:tavLst>
                                        <p:tav tm="0">
                                          <p:val>
                                            <p:fltVal val="0"/>
                                          </p:val>
                                        </p:tav>
                                        <p:tav tm="100000">
                                          <p:val>
                                            <p:strVal val="#ppt_h"/>
                                          </p:val>
                                        </p:tav>
                                      </p:tavLst>
                                    </p:anim>
                                    <p:anim calcmode="lin" valueType="num">
                                      <p:cBhvr>
                                        <p:cTn id="78" dur="1500" fill="hold"/>
                                        <p:tgtEl>
                                          <p:spTgt spid="11"/>
                                        </p:tgtEl>
                                        <p:attrNameLst>
                                          <p:attrName>style.rotation</p:attrName>
                                        </p:attrNameLst>
                                      </p:cBhvr>
                                      <p:tavLst>
                                        <p:tav tm="0">
                                          <p:val>
                                            <p:fltVal val="90"/>
                                          </p:val>
                                        </p:tav>
                                        <p:tav tm="100000">
                                          <p:val>
                                            <p:fltVal val="0"/>
                                          </p:val>
                                        </p:tav>
                                      </p:tavLst>
                                    </p:anim>
                                    <p:animEffect transition="in" filter="fade">
                                      <p:cBhvr>
                                        <p:cTn id="7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1384" y="-535320"/>
            <a:ext cx="5167523" cy="6858000"/>
          </a:xfrm>
          <a:prstGeom prst="rect">
            <a:avLst/>
          </a:prstGeom>
        </p:spPr>
      </p:pic>
      <p:sp>
        <p:nvSpPr>
          <p:cNvPr id="3" name="TextBox 2"/>
          <p:cNvSpPr txBox="1"/>
          <p:nvPr/>
        </p:nvSpPr>
        <p:spPr>
          <a:xfrm>
            <a:off x="4223792" y="3212976"/>
            <a:ext cx="6252289" cy="3046988"/>
          </a:xfrm>
          <a:prstGeom prst="rect">
            <a:avLst/>
          </a:prstGeom>
          <a:noFill/>
        </p:spPr>
        <p:txBody>
          <a:bodyPr wrap="none" rtlCol="0">
            <a:spAutoFit/>
          </a:bodyPr>
          <a:lstStyle/>
          <a:p>
            <a:r>
              <a:rPr lang="en-GB" sz="2400" dirty="0" smtClean="0">
                <a:solidFill>
                  <a:prstClr val="white"/>
                </a:solidFill>
              </a:rPr>
              <a:t>Stop for a moment.</a:t>
            </a:r>
          </a:p>
          <a:p>
            <a:r>
              <a:rPr lang="en-GB" sz="2400" dirty="0" smtClean="0">
                <a:solidFill>
                  <a:prstClr val="white"/>
                </a:solidFill>
              </a:rPr>
              <a:t>Pause.</a:t>
            </a:r>
          </a:p>
          <a:p>
            <a:r>
              <a:rPr lang="en-GB" sz="2400" dirty="0" smtClean="0">
                <a:solidFill>
                  <a:prstClr val="white"/>
                </a:solidFill>
              </a:rPr>
              <a:t>Step back.</a:t>
            </a:r>
          </a:p>
          <a:p>
            <a:r>
              <a:rPr lang="en-GB" sz="2400" dirty="0" smtClean="0">
                <a:solidFill>
                  <a:prstClr val="white"/>
                </a:solidFill>
              </a:rPr>
              <a:t>Take a breath.</a:t>
            </a:r>
          </a:p>
          <a:p>
            <a:r>
              <a:rPr lang="en-GB" sz="2400" dirty="0" smtClean="0">
                <a:solidFill>
                  <a:prstClr val="white"/>
                </a:solidFill>
              </a:rPr>
              <a:t>What have the events of today left you thinking?</a:t>
            </a:r>
          </a:p>
          <a:p>
            <a:r>
              <a:rPr lang="en-GB" sz="2400" dirty="0" smtClean="0">
                <a:solidFill>
                  <a:prstClr val="white"/>
                </a:solidFill>
              </a:rPr>
              <a:t>How have they left you feeling?</a:t>
            </a:r>
          </a:p>
          <a:p>
            <a:r>
              <a:rPr lang="en-GB" sz="2400" dirty="0" smtClean="0">
                <a:solidFill>
                  <a:prstClr val="white"/>
                </a:solidFill>
              </a:rPr>
              <a:t>What is it you desire from the next hour or so?</a:t>
            </a:r>
          </a:p>
          <a:p>
            <a:r>
              <a:rPr lang="en-GB" sz="2400" dirty="0" smtClean="0">
                <a:solidFill>
                  <a:prstClr val="white"/>
                </a:solidFill>
              </a:rPr>
              <a:t>Be still.</a:t>
            </a:r>
            <a:endParaRPr lang="en-GB" sz="2400" dirty="0">
              <a:solidFill>
                <a:prstClr val="white"/>
              </a:solidFill>
            </a:endParaRPr>
          </a:p>
        </p:txBody>
      </p:sp>
    </p:spTree>
    <p:extLst>
      <p:ext uri="{BB962C8B-B14F-4D97-AF65-F5344CB8AC3E}">
        <p14:creationId xmlns:p14="http://schemas.microsoft.com/office/powerpoint/2010/main" val="2490141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5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5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105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0"/>
                                        <p:tgtEl>
                                          <p:spTgt spid="3">
                                            <p:txEl>
                                              <p:pRg st="4" end="4"/>
                                            </p:txEl>
                                          </p:spTgt>
                                        </p:tgtEl>
                                      </p:cBhvr>
                                    </p:animEffect>
                                  </p:childTnLst>
                                </p:cTn>
                              </p:par>
                            </p:childTnLst>
                          </p:cTn>
                        </p:par>
                        <p:par>
                          <p:cTn id="28" fill="hold">
                            <p:stCondLst>
                              <p:cond delay="15500"/>
                            </p:stCondLst>
                            <p:childTnLst>
                              <p:par>
                                <p:cTn id="29" presetID="22" presetClass="entr" presetSubtype="8"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0"/>
                                        <p:tgtEl>
                                          <p:spTgt spid="3">
                                            <p:txEl>
                                              <p:pRg st="5" end="5"/>
                                            </p:txEl>
                                          </p:spTgt>
                                        </p:tgtEl>
                                      </p:cBhvr>
                                    </p:animEffect>
                                  </p:childTnLst>
                                </p:cTn>
                              </p:par>
                            </p:childTnLst>
                          </p:cTn>
                        </p:par>
                        <p:par>
                          <p:cTn id="32" fill="hold">
                            <p:stCondLst>
                              <p:cond delay="20500"/>
                            </p:stCondLst>
                            <p:childTnLst>
                              <p:par>
                                <p:cTn id="33" presetID="22" presetClass="entr" presetSubtype="8"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0"/>
                                        <p:tgtEl>
                                          <p:spTgt spid="3">
                                            <p:txEl>
                                              <p:pRg st="6" end="6"/>
                                            </p:txEl>
                                          </p:spTgt>
                                        </p:tgtEl>
                                      </p:cBhvr>
                                    </p:animEffect>
                                  </p:childTnLst>
                                </p:cTn>
                              </p:par>
                            </p:childTnLst>
                          </p:cTn>
                        </p:par>
                        <p:par>
                          <p:cTn id="36" fill="hold">
                            <p:stCondLst>
                              <p:cond delay="25500"/>
                            </p:stCondLst>
                            <p:childTnLst>
                              <p:par>
                                <p:cTn id="37" presetID="22" presetClass="entr" presetSubtype="8"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3068960"/>
            <a:ext cx="3312368" cy="2564413"/>
          </a:xfrm>
          <a:prstGeom prst="rect">
            <a:avLst/>
          </a:prstGeom>
        </p:spPr>
      </p:pic>
      <p:sp>
        <p:nvSpPr>
          <p:cNvPr id="4" name="TextBox 3"/>
          <p:cNvSpPr txBox="1"/>
          <p:nvPr/>
        </p:nvSpPr>
        <p:spPr>
          <a:xfrm>
            <a:off x="767408" y="5554538"/>
            <a:ext cx="5112568" cy="584775"/>
          </a:xfrm>
          <a:prstGeom prst="rect">
            <a:avLst/>
          </a:prstGeom>
          <a:noFill/>
        </p:spPr>
        <p:txBody>
          <a:bodyPr wrap="square" rtlCol="0">
            <a:spAutoFit/>
          </a:bodyPr>
          <a:lstStyle/>
          <a:p>
            <a:r>
              <a:rPr lang="en-GB" sz="3200" dirty="0">
                <a:solidFill>
                  <a:srgbClr val="C3003F"/>
                </a:solidFill>
                <a:latin typeface="Cambria" pitchFamily="18" charset="0"/>
              </a:rPr>
              <a:t>Some further reading . .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522" y="6272602"/>
            <a:ext cx="1423261" cy="3859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6728" y="333451"/>
            <a:ext cx="4203848" cy="5926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5275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88"/>
            <a:ext cx="3728866" cy="6858000"/>
          </a:xfrm>
          <a:prstGeom prst="rect">
            <a:avLst/>
          </a:prstGeom>
        </p:spPr>
      </p:pic>
      <p:sp>
        <p:nvSpPr>
          <p:cNvPr id="3" name="Rectangle 2"/>
          <p:cNvSpPr/>
          <p:nvPr/>
        </p:nvSpPr>
        <p:spPr>
          <a:xfrm>
            <a:off x="4799856" y="1463876"/>
            <a:ext cx="5976664" cy="3693319"/>
          </a:xfrm>
          <a:prstGeom prst="rect">
            <a:avLst/>
          </a:prstGeom>
        </p:spPr>
        <p:txBody>
          <a:bodyPr wrap="square">
            <a:spAutoFit/>
          </a:bodyPr>
          <a:lstStyle/>
          <a:p>
            <a:r>
              <a:rPr lang="en-GB" sz="2600" dirty="0">
                <a:solidFill>
                  <a:prstClr val="white">
                    <a:lumMod val="95000"/>
                  </a:prstClr>
                </a:solidFill>
                <a:latin typeface="Constantia" panose="02030602050306030303" pitchFamily="18" charset="0"/>
              </a:rPr>
              <a:t>Lord,</a:t>
            </a:r>
          </a:p>
          <a:p>
            <a:r>
              <a:rPr lang="en-GB" sz="2600" dirty="0">
                <a:solidFill>
                  <a:prstClr val="white">
                    <a:lumMod val="95000"/>
                  </a:prstClr>
                </a:solidFill>
                <a:latin typeface="Constantia" panose="02030602050306030303" pitchFamily="18" charset="0"/>
              </a:rPr>
              <a:t>teach me to be generous: </a:t>
            </a:r>
            <a:br>
              <a:rPr lang="en-GB" sz="2600" dirty="0">
                <a:solidFill>
                  <a:prstClr val="white">
                    <a:lumMod val="95000"/>
                  </a:prstClr>
                </a:solidFill>
                <a:latin typeface="Constantia" panose="02030602050306030303" pitchFamily="18" charset="0"/>
              </a:rPr>
            </a:br>
            <a:r>
              <a:rPr lang="en-GB" sz="2600" dirty="0">
                <a:solidFill>
                  <a:prstClr val="white">
                    <a:lumMod val="95000"/>
                  </a:prstClr>
                </a:solidFill>
                <a:latin typeface="Constantia" panose="02030602050306030303" pitchFamily="18" charset="0"/>
              </a:rPr>
              <a:t>to serve you as you deserve; </a:t>
            </a:r>
            <a:br>
              <a:rPr lang="en-GB" sz="2600" dirty="0">
                <a:solidFill>
                  <a:prstClr val="white">
                    <a:lumMod val="95000"/>
                  </a:prstClr>
                </a:solidFill>
                <a:latin typeface="Constantia" panose="02030602050306030303" pitchFamily="18" charset="0"/>
              </a:rPr>
            </a:br>
            <a:r>
              <a:rPr lang="en-GB" sz="2600" dirty="0">
                <a:solidFill>
                  <a:prstClr val="white">
                    <a:lumMod val="95000"/>
                  </a:prstClr>
                </a:solidFill>
                <a:latin typeface="Constantia" panose="02030602050306030303" pitchFamily="18" charset="0"/>
              </a:rPr>
              <a:t>to give and not to count the cost; </a:t>
            </a:r>
            <a:br>
              <a:rPr lang="en-GB" sz="2600" dirty="0">
                <a:solidFill>
                  <a:prstClr val="white">
                    <a:lumMod val="95000"/>
                  </a:prstClr>
                </a:solidFill>
                <a:latin typeface="Constantia" panose="02030602050306030303" pitchFamily="18" charset="0"/>
              </a:rPr>
            </a:br>
            <a:r>
              <a:rPr lang="en-GB" sz="2600" dirty="0">
                <a:solidFill>
                  <a:prstClr val="white">
                    <a:lumMod val="95000"/>
                  </a:prstClr>
                </a:solidFill>
                <a:latin typeface="Constantia" panose="02030602050306030303" pitchFamily="18" charset="0"/>
              </a:rPr>
              <a:t>to fight and not to heed the wounds; </a:t>
            </a:r>
            <a:br>
              <a:rPr lang="en-GB" sz="2600" dirty="0">
                <a:solidFill>
                  <a:prstClr val="white">
                    <a:lumMod val="95000"/>
                  </a:prstClr>
                </a:solidFill>
                <a:latin typeface="Constantia" panose="02030602050306030303" pitchFamily="18" charset="0"/>
              </a:rPr>
            </a:br>
            <a:r>
              <a:rPr lang="en-GB" sz="2600" dirty="0">
                <a:solidFill>
                  <a:prstClr val="white">
                    <a:lumMod val="95000"/>
                  </a:prstClr>
                </a:solidFill>
                <a:latin typeface="Constantia" panose="02030602050306030303" pitchFamily="18" charset="0"/>
              </a:rPr>
              <a:t>to toil and not to seek for rest; </a:t>
            </a:r>
            <a:br>
              <a:rPr lang="en-GB" sz="2600" dirty="0">
                <a:solidFill>
                  <a:prstClr val="white">
                    <a:lumMod val="95000"/>
                  </a:prstClr>
                </a:solidFill>
                <a:latin typeface="Constantia" panose="02030602050306030303" pitchFamily="18" charset="0"/>
              </a:rPr>
            </a:br>
            <a:r>
              <a:rPr lang="en-GB" sz="2600" dirty="0">
                <a:solidFill>
                  <a:prstClr val="white">
                    <a:lumMod val="95000"/>
                  </a:prstClr>
                </a:solidFill>
                <a:latin typeface="Constantia" panose="02030602050306030303" pitchFamily="18" charset="0"/>
              </a:rPr>
              <a:t>to labour and to ask for no reward </a:t>
            </a:r>
          </a:p>
          <a:p>
            <a:r>
              <a:rPr lang="en-GB" sz="2600" dirty="0">
                <a:solidFill>
                  <a:prstClr val="white">
                    <a:lumMod val="95000"/>
                  </a:prstClr>
                </a:solidFill>
                <a:latin typeface="Constantia" panose="02030602050306030303" pitchFamily="18" charset="0"/>
              </a:rPr>
              <a:t>save that of knowing I do your will.</a:t>
            </a:r>
            <a:br>
              <a:rPr lang="en-GB" sz="2600" dirty="0">
                <a:solidFill>
                  <a:prstClr val="white">
                    <a:lumMod val="95000"/>
                  </a:prstClr>
                </a:solidFill>
                <a:latin typeface="Constantia" panose="02030602050306030303" pitchFamily="18" charset="0"/>
              </a:rPr>
            </a:br>
            <a:r>
              <a:rPr lang="en-GB" sz="2600" dirty="0">
                <a:solidFill>
                  <a:prstClr val="white">
                    <a:lumMod val="95000"/>
                  </a:prstClr>
                </a:solidFill>
                <a:latin typeface="Constantia" panose="02030602050306030303" pitchFamily="18" charset="0"/>
              </a:rPr>
              <a:t>Amen. </a:t>
            </a:r>
          </a:p>
        </p:txBody>
      </p:sp>
    </p:spTree>
    <p:extLst>
      <p:ext uri="{BB962C8B-B14F-4D97-AF65-F5344CB8AC3E}">
        <p14:creationId xmlns:p14="http://schemas.microsoft.com/office/powerpoint/2010/main" val="271653684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 Logo Sunburst.png"/>
          <p:cNvPicPr>
            <a:picLocks noChangeAspect="1"/>
          </p:cNvPicPr>
          <p:nvPr/>
        </p:nvPicPr>
        <p:blipFill>
          <a:blip r:embed="rId3" cstate="print"/>
          <a:stretch>
            <a:fillRect/>
          </a:stretch>
        </p:blipFill>
        <p:spPr>
          <a:xfrm>
            <a:off x="7785792" y="1484784"/>
            <a:ext cx="1149584" cy="1158976"/>
          </a:xfrm>
          <a:prstGeom prst="rect">
            <a:avLst/>
          </a:prstGeom>
        </p:spPr>
      </p:pic>
      <p:sp>
        <p:nvSpPr>
          <p:cNvPr id="5" name="TextBox 4"/>
          <p:cNvSpPr txBox="1"/>
          <p:nvPr/>
        </p:nvSpPr>
        <p:spPr>
          <a:xfrm>
            <a:off x="2609669" y="1528916"/>
            <a:ext cx="6899645" cy="1107996"/>
          </a:xfrm>
          <a:prstGeom prst="rect">
            <a:avLst/>
          </a:prstGeom>
          <a:noFill/>
        </p:spPr>
        <p:txBody>
          <a:bodyPr wrap="none" rtlCol="0">
            <a:spAutoFit/>
          </a:bodyPr>
          <a:lstStyle/>
          <a:p>
            <a:pPr algn="ctr"/>
            <a:r>
              <a:rPr lang="en-GB" sz="6600" dirty="0">
                <a:solidFill>
                  <a:prstClr val="black">
                    <a:lumMod val="50000"/>
                    <a:lumOff val="50000"/>
                  </a:prstClr>
                </a:solidFill>
                <a:latin typeface="Lucida Bright" pitchFamily="18" charset="0"/>
                <a:cs typeface="Angsana New" pitchFamily="18" charset="-34"/>
              </a:rPr>
              <a:t>SHARED VISI   N</a:t>
            </a:r>
          </a:p>
        </p:txBody>
      </p:sp>
      <p:sp>
        <p:nvSpPr>
          <p:cNvPr id="8" name="TextBox 7"/>
          <p:cNvSpPr txBox="1"/>
          <p:nvPr/>
        </p:nvSpPr>
        <p:spPr>
          <a:xfrm>
            <a:off x="2712260" y="2762344"/>
            <a:ext cx="6694460" cy="738664"/>
          </a:xfrm>
          <a:prstGeom prst="rect">
            <a:avLst/>
          </a:prstGeom>
          <a:noFill/>
        </p:spPr>
        <p:txBody>
          <a:bodyPr wrap="none" rtlCol="0">
            <a:spAutoFit/>
          </a:bodyPr>
          <a:lstStyle/>
          <a:p>
            <a:pPr algn="ctr"/>
            <a:r>
              <a:rPr lang="en-GB" sz="4200" dirty="0">
                <a:solidFill>
                  <a:srgbClr val="C3003F"/>
                </a:solidFill>
                <a:latin typeface="Lucida Bright" pitchFamily="18" charset="0"/>
                <a:cs typeface="Angsana New" pitchFamily="18" charset="-34"/>
              </a:rPr>
              <a:t>Jesuit Spirit in Education</a:t>
            </a:r>
          </a:p>
        </p:txBody>
      </p:sp>
      <p:cxnSp>
        <p:nvCxnSpPr>
          <p:cNvPr id="3" name="Straight Connector 2"/>
          <p:cNvCxnSpPr/>
          <p:nvPr/>
        </p:nvCxnSpPr>
        <p:spPr>
          <a:xfrm>
            <a:off x="2734032" y="2708920"/>
            <a:ext cx="66944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3115" y="5850762"/>
            <a:ext cx="601447" cy="338554"/>
          </a:xfrm>
          <a:prstGeom prst="rect">
            <a:avLst/>
          </a:prstGeom>
          <a:noFill/>
        </p:spPr>
        <p:txBody>
          <a:bodyPr wrap="none" rtlCol="0">
            <a:spAutoFit/>
          </a:bodyPr>
          <a:lstStyle/>
          <a:p>
            <a:pPr algn="r"/>
            <a:r>
              <a:rPr lang="en-GB" sz="1600" dirty="0" smtClean="0">
                <a:solidFill>
                  <a:prstClr val="black">
                    <a:lumMod val="50000"/>
                    <a:lumOff val="50000"/>
                  </a:prstClr>
                </a:solidFill>
              </a:rPr>
              <a:t>2017</a:t>
            </a:r>
            <a:endParaRPr lang="en-GB" sz="1600" dirty="0">
              <a:solidFill>
                <a:prstClr val="black">
                  <a:lumMod val="50000"/>
                  <a:lumOff val="50000"/>
                </a:prst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4432" y="5013176"/>
            <a:ext cx="1343738" cy="835828"/>
          </a:xfrm>
          <a:prstGeom prst="rect">
            <a:avLst/>
          </a:prstGeom>
        </p:spPr>
      </p:pic>
    </p:spTree>
    <p:extLst>
      <p:ext uri="{BB962C8B-B14F-4D97-AF65-F5344CB8AC3E}">
        <p14:creationId xmlns:p14="http://schemas.microsoft.com/office/powerpoint/2010/main" val="3854696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4000"/>
                                        <p:tgtEl>
                                          <p:spTgt spid="4"/>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0"/>
                                        <p:tgtEl>
                                          <p:spTgt spid="8"/>
                                        </p:tgtEl>
                                      </p:cBhvr>
                                    </p:animEffect>
                                    <p:anim calcmode="lin" valueType="num">
                                      <p:cBhvr>
                                        <p:cTn id="17" dur="2500" fill="hold"/>
                                        <p:tgtEl>
                                          <p:spTgt spid="8"/>
                                        </p:tgtEl>
                                        <p:attrNameLst>
                                          <p:attrName>ppt_x</p:attrName>
                                        </p:attrNameLst>
                                      </p:cBhvr>
                                      <p:tavLst>
                                        <p:tav tm="0">
                                          <p:val>
                                            <p:strVal val="#ppt_x"/>
                                          </p:val>
                                        </p:tav>
                                        <p:tav tm="100000">
                                          <p:val>
                                            <p:strVal val="#ppt_x"/>
                                          </p:val>
                                        </p:tav>
                                      </p:tavLst>
                                    </p:anim>
                                    <p:anim calcmode="lin" valueType="num">
                                      <p:cBhvr>
                                        <p:cTn id="18" dur="25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8000"/>
                            </p:stCondLst>
                            <p:childTnLst>
                              <p:par>
                                <p:cTn id="20" presetID="16" presetClass="entr" presetSubtype="37"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par>
                          <p:cTn id="23" fill="hold">
                            <p:stCondLst>
                              <p:cond delay="8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366" y="1556793"/>
            <a:ext cx="4503846" cy="4503846"/>
          </a:xfrm>
          <a:prstGeom prst="rect">
            <a:avLst/>
          </a:prstGeom>
        </p:spPr>
      </p:pic>
      <p:graphicFrame>
        <p:nvGraphicFramePr>
          <p:cNvPr id="2" name="Diagram 1"/>
          <p:cNvGraphicFramePr/>
          <p:nvPr>
            <p:extLst>
              <p:ext uri="{D42A27DB-BD31-4B8C-83A1-F6EECF244321}">
                <p14:modId xmlns:p14="http://schemas.microsoft.com/office/powerpoint/2010/main" val="2888716044"/>
              </p:ext>
            </p:extLst>
          </p:nvPr>
        </p:nvGraphicFramePr>
        <p:xfrm>
          <a:off x="6116252" y="3140968"/>
          <a:ext cx="3048000" cy="2752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p:cNvGrpSpPr/>
          <p:nvPr/>
        </p:nvGrpSpPr>
        <p:grpSpPr>
          <a:xfrm>
            <a:off x="1127448" y="260648"/>
            <a:ext cx="2258819" cy="2258819"/>
            <a:chOff x="102550" y="1066431"/>
            <a:chExt cx="1651248" cy="1651248"/>
          </a:xfrm>
          <a:solidFill>
            <a:srgbClr val="C3003F"/>
          </a:solidFill>
        </p:grpSpPr>
        <p:sp>
          <p:nvSpPr>
            <p:cNvPr id="8" name="Oval 7"/>
            <p:cNvSpPr/>
            <p:nvPr/>
          </p:nvSpPr>
          <p:spPr>
            <a:xfrm>
              <a:off x="102550" y="1066431"/>
              <a:ext cx="1651248" cy="1651248"/>
            </a:xfrm>
            <a:prstGeom prst="ellipse">
              <a:avLst/>
            </a:prstGeom>
            <a:grpFill/>
          </p:spPr>
          <p:style>
            <a:lnRef idx="2">
              <a:schemeClr val="lt1">
                <a:hueOff val="0"/>
                <a:satOff val="0"/>
                <a:lumOff val="0"/>
                <a:alphaOff val="0"/>
              </a:schemeClr>
            </a:lnRef>
            <a:fillRef idx="1">
              <a:schemeClr val="accent1">
                <a:shade val="80000"/>
                <a:alpha val="50000"/>
                <a:hueOff val="306246"/>
                <a:satOff val="-4392"/>
                <a:lumOff val="25615"/>
                <a:alphaOff val="0"/>
              </a:schemeClr>
            </a:fillRef>
            <a:effectRef idx="0">
              <a:schemeClr val="accent1">
                <a:shade val="80000"/>
                <a:alpha val="50000"/>
                <a:hueOff val="306246"/>
                <a:satOff val="-4392"/>
                <a:lumOff val="25615"/>
                <a:alphaOff val="0"/>
              </a:schemeClr>
            </a:effectRef>
            <a:fontRef idx="minor">
              <a:schemeClr val="tx1"/>
            </a:fontRef>
          </p:style>
        </p:sp>
        <p:sp>
          <p:nvSpPr>
            <p:cNvPr id="9" name="Oval 4"/>
            <p:cNvSpPr/>
            <p:nvPr/>
          </p:nvSpPr>
          <p:spPr>
            <a:xfrm>
              <a:off x="432799" y="1437962"/>
              <a:ext cx="990748" cy="90818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GB" sz="2400" dirty="0">
                  <a:solidFill>
                    <a:schemeClr val="bg1"/>
                  </a:solidFill>
                </a:rPr>
                <a:t>identity</a:t>
              </a:r>
            </a:p>
          </p:txBody>
        </p:sp>
      </p:grpSp>
      <p:sp>
        <p:nvSpPr>
          <p:cNvPr id="3" name="TextBox 2"/>
          <p:cNvSpPr txBox="1"/>
          <p:nvPr/>
        </p:nvSpPr>
        <p:spPr>
          <a:xfrm>
            <a:off x="3416104" y="1142669"/>
            <a:ext cx="3129511" cy="523220"/>
          </a:xfrm>
          <a:prstGeom prst="rect">
            <a:avLst/>
          </a:prstGeom>
          <a:noFill/>
        </p:spPr>
        <p:txBody>
          <a:bodyPr wrap="none" rtlCol="0">
            <a:spAutoFit/>
          </a:bodyPr>
          <a:lstStyle/>
          <a:p>
            <a:r>
              <a:rPr lang="en-GB" sz="2800" dirty="0">
                <a:solidFill>
                  <a:prstClr val="black">
                    <a:lumMod val="50000"/>
                    <a:lumOff val="50000"/>
                  </a:prstClr>
                </a:solidFill>
              </a:rPr>
              <a:t>is about who we are</a:t>
            </a:r>
          </a:p>
        </p:txBody>
      </p:sp>
      <p:grpSp>
        <p:nvGrpSpPr>
          <p:cNvPr id="10" name="Group 9"/>
          <p:cNvGrpSpPr/>
          <p:nvPr/>
        </p:nvGrpSpPr>
        <p:grpSpPr>
          <a:xfrm>
            <a:off x="1127448" y="2132856"/>
            <a:ext cx="2258819" cy="2258819"/>
            <a:chOff x="1294201" y="1066431"/>
            <a:chExt cx="1651248" cy="1651248"/>
          </a:xfrm>
          <a:solidFill>
            <a:schemeClr val="tx1">
              <a:lumMod val="50000"/>
              <a:lumOff val="50000"/>
            </a:schemeClr>
          </a:solidFill>
        </p:grpSpPr>
        <p:sp>
          <p:nvSpPr>
            <p:cNvPr id="11" name="Oval 10"/>
            <p:cNvSpPr/>
            <p:nvPr/>
          </p:nvSpPr>
          <p:spPr>
            <a:xfrm>
              <a:off x="1294201" y="1066431"/>
              <a:ext cx="1651248" cy="1651248"/>
            </a:xfrm>
            <a:prstGeom prst="ellipse">
              <a:avLst/>
            </a:prstGeom>
            <a:grpFill/>
          </p:spPr>
          <p:style>
            <a:lnRef idx="2">
              <a:schemeClr val="lt1">
                <a:hueOff val="0"/>
                <a:satOff val="0"/>
                <a:lumOff val="0"/>
                <a:alphaOff val="0"/>
              </a:schemeClr>
            </a:lnRef>
            <a:fillRef idx="1">
              <a:schemeClr val="accent1">
                <a:shade val="80000"/>
                <a:alpha val="50000"/>
                <a:hueOff val="153123"/>
                <a:satOff val="-2196"/>
                <a:lumOff val="12807"/>
                <a:alphaOff val="0"/>
              </a:schemeClr>
            </a:fillRef>
            <a:effectRef idx="0">
              <a:schemeClr val="accent1">
                <a:shade val="80000"/>
                <a:alpha val="50000"/>
                <a:hueOff val="153123"/>
                <a:satOff val="-2196"/>
                <a:lumOff val="12807"/>
                <a:alphaOff val="0"/>
              </a:schemeClr>
            </a:effectRef>
            <a:fontRef idx="minor">
              <a:schemeClr val="tx1"/>
            </a:fontRef>
          </p:style>
        </p:sp>
        <p:sp>
          <p:nvSpPr>
            <p:cNvPr id="12" name="Oval 4"/>
            <p:cNvSpPr/>
            <p:nvPr/>
          </p:nvSpPr>
          <p:spPr>
            <a:xfrm>
              <a:off x="1624451" y="1437962"/>
              <a:ext cx="990748" cy="90818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GB" sz="2400" dirty="0">
                  <a:solidFill>
                    <a:schemeClr val="bg1"/>
                  </a:solidFill>
                </a:rPr>
                <a:t>mission</a:t>
              </a:r>
            </a:p>
          </p:txBody>
        </p:sp>
      </p:grpSp>
      <p:sp>
        <p:nvSpPr>
          <p:cNvPr id="13" name="TextBox 12"/>
          <p:cNvSpPr txBox="1"/>
          <p:nvPr/>
        </p:nvSpPr>
        <p:spPr>
          <a:xfrm>
            <a:off x="3416103" y="3014877"/>
            <a:ext cx="3137334" cy="523220"/>
          </a:xfrm>
          <a:prstGeom prst="rect">
            <a:avLst/>
          </a:prstGeom>
          <a:noFill/>
        </p:spPr>
        <p:txBody>
          <a:bodyPr wrap="none" rtlCol="0">
            <a:spAutoFit/>
          </a:bodyPr>
          <a:lstStyle/>
          <a:p>
            <a:r>
              <a:rPr lang="en-GB" sz="2800" dirty="0">
                <a:solidFill>
                  <a:prstClr val="black">
                    <a:lumMod val="50000"/>
                    <a:lumOff val="50000"/>
                  </a:prstClr>
                </a:solidFill>
              </a:rPr>
              <a:t>is about what we do</a:t>
            </a:r>
          </a:p>
        </p:txBody>
      </p:sp>
      <p:grpSp>
        <p:nvGrpSpPr>
          <p:cNvPr id="15" name="Group 14"/>
          <p:cNvGrpSpPr/>
          <p:nvPr/>
        </p:nvGrpSpPr>
        <p:grpSpPr>
          <a:xfrm>
            <a:off x="1127448" y="4039678"/>
            <a:ext cx="2258819" cy="2258819"/>
            <a:chOff x="698375" y="34400"/>
            <a:chExt cx="1651248" cy="1651248"/>
          </a:xfrm>
          <a:solidFill>
            <a:srgbClr val="0070C0"/>
          </a:solidFill>
        </p:grpSpPr>
        <p:sp>
          <p:nvSpPr>
            <p:cNvPr id="16" name="Oval 15"/>
            <p:cNvSpPr/>
            <p:nvPr/>
          </p:nvSpPr>
          <p:spPr>
            <a:xfrm>
              <a:off x="698375" y="34400"/>
              <a:ext cx="1651248" cy="1651248"/>
            </a:xfrm>
            <a:prstGeom prst="ellipse">
              <a:avLst/>
            </a:prstGeom>
            <a:grpFill/>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sp>
        <p:sp>
          <p:nvSpPr>
            <p:cNvPr id="17" name="Oval 4"/>
            <p:cNvSpPr/>
            <p:nvPr/>
          </p:nvSpPr>
          <p:spPr>
            <a:xfrm>
              <a:off x="866177" y="488493"/>
              <a:ext cx="1338472" cy="743061"/>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GB" sz="2400" dirty="0">
                  <a:solidFill>
                    <a:schemeClr val="bg1"/>
                  </a:solidFill>
                </a:rPr>
                <a:t>community</a:t>
              </a:r>
            </a:p>
          </p:txBody>
        </p:sp>
      </p:grpSp>
      <p:sp>
        <p:nvSpPr>
          <p:cNvPr id="18" name="TextBox 17"/>
          <p:cNvSpPr txBox="1"/>
          <p:nvPr/>
        </p:nvSpPr>
        <p:spPr>
          <a:xfrm>
            <a:off x="3416104" y="4921698"/>
            <a:ext cx="3173241" cy="954107"/>
          </a:xfrm>
          <a:prstGeom prst="rect">
            <a:avLst/>
          </a:prstGeom>
          <a:noFill/>
        </p:spPr>
        <p:txBody>
          <a:bodyPr wrap="none" rtlCol="0">
            <a:spAutoFit/>
          </a:bodyPr>
          <a:lstStyle/>
          <a:p>
            <a:r>
              <a:rPr lang="en-GB" sz="2800" dirty="0">
                <a:solidFill>
                  <a:prstClr val="black">
                    <a:lumMod val="50000"/>
                    <a:lumOff val="50000"/>
                  </a:prstClr>
                </a:solidFill>
              </a:rPr>
              <a:t>is about the way </a:t>
            </a:r>
            <a:r>
              <a:rPr lang="en-GB" sz="2800" dirty="0" smtClean="0">
                <a:solidFill>
                  <a:prstClr val="black">
                    <a:lumMod val="50000"/>
                    <a:lumOff val="50000"/>
                  </a:prstClr>
                </a:solidFill>
              </a:rPr>
              <a:t>we </a:t>
            </a:r>
          </a:p>
          <a:p>
            <a:r>
              <a:rPr lang="en-GB" sz="2800" dirty="0" smtClean="0">
                <a:solidFill>
                  <a:prstClr val="black">
                    <a:lumMod val="50000"/>
                    <a:lumOff val="50000"/>
                  </a:prstClr>
                </a:solidFill>
              </a:rPr>
              <a:t>are with </a:t>
            </a:r>
            <a:r>
              <a:rPr lang="en-GB" sz="2800" dirty="0">
                <a:solidFill>
                  <a:prstClr val="black">
                    <a:lumMod val="50000"/>
                    <a:lumOff val="50000"/>
                  </a:prstClr>
                </a:solidFill>
              </a:rPr>
              <a:t>each other</a:t>
            </a: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522" y="6272602"/>
            <a:ext cx="1423261" cy="385934"/>
          </a:xfrm>
          <a:prstGeom prst="rect">
            <a:avLst/>
          </a:prstGeom>
        </p:spPr>
      </p:pic>
      <p:sp>
        <p:nvSpPr>
          <p:cNvPr id="7" name="TextBox 6"/>
          <p:cNvSpPr txBox="1"/>
          <p:nvPr/>
        </p:nvSpPr>
        <p:spPr>
          <a:xfrm>
            <a:off x="6960096" y="934120"/>
            <a:ext cx="3526863" cy="954107"/>
          </a:xfrm>
          <a:prstGeom prst="rect">
            <a:avLst/>
          </a:prstGeom>
          <a:noFill/>
        </p:spPr>
        <p:txBody>
          <a:bodyPr wrap="none" rtlCol="0">
            <a:spAutoFit/>
          </a:bodyPr>
          <a:lstStyle/>
          <a:p>
            <a:pPr marL="457200" indent="-457200">
              <a:buFont typeface="Arial" panose="020B0604020202020204" pitchFamily="34" charset="0"/>
              <a:buChar char="•"/>
            </a:pPr>
            <a:r>
              <a:rPr lang="en-GB" sz="2800" dirty="0">
                <a:solidFill>
                  <a:srgbClr val="C3003F"/>
                </a:solidFill>
              </a:rPr>
              <a:t>a</a:t>
            </a:r>
            <a:r>
              <a:rPr lang="en-GB" sz="2800" dirty="0" smtClean="0">
                <a:solidFill>
                  <a:srgbClr val="C3003F"/>
                </a:solidFill>
              </a:rPr>
              <a:t> </a:t>
            </a:r>
            <a:r>
              <a:rPr lang="en-GB" sz="2800" dirty="0" smtClean="0">
                <a:solidFill>
                  <a:srgbClr val="C3003F"/>
                </a:solidFill>
              </a:rPr>
              <a:t>story to enter</a:t>
            </a:r>
          </a:p>
          <a:p>
            <a:pPr marL="457200" indent="-457200">
              <a:buFont typeface="Arial" panose="020B0604020202020204" pitchFamily="34" charset="0"/>
              <a:buChar char="•"/>
            </a:pPr>
            <a:r>
              <a:rPr lang="en-GB" sz="2800" dirty="0">
                <a:solidFill>
                  <a:srgbClr val="C3003F"/>
                </a:solidFill>
              </a:rPr>
              <a:t>a</a:t>
            </a:r>
            <a:r>
              <a:rPr lang="en-GB" sz="2800" dirty="0" smtClean="0">
                <a:solidFill>
                  <a:srgbClr val="C3003F"/>
                </a:solidFill>
              </a:rPr>
              <a:t> </a:t>
            </a:r>
            <a:r>
              <a:rPr lang="en-GB" sz="2800" dirty="0" smtClean="0">
                <a:solidFill>
                  <a:srgbClr val="C3003F"/>
                </a:solidFill>
              </a:rPr>
              <a:t>language to speak</a:t>
            </a:r>
            <a:endParaRPr lang="en-GB" sz="2800" dirty="0">
              <a:solidFill>
                <a:srgbClr val="C3003F"/>
              </a:solidFill>
            </a:endParaRPr>
          </a:p>
        </p:txBody>
      </p:sp>
      <p:sp>
        <p:nvSpPr>
          <p:cNvPr id="19" name="TextBox 18"/>
          <p:cNvSpPr txBox="1"/>
          <p:nvPr/>
        </p:nvSpPr>
        <p:spPr>
          <a:xfrm>
            <a:off x="6960096" y="2780928"/>
            <a:ext cx="3535648" cy="954107"/>
          </a:xfrm>
          <a:prstGeom prst="rect">
            <a:avLst/>
          </a:prstGeom>
          <a:noFill/>
        </p:spPr>
        <p:txBody>
          <a:bodyPr wrap="none" rtlCol="0">
            <a:spAutoFit/>
          </a:bodyPr>
          <a:lstStyle/>
          <a:p>
            <a:pPr marL="457200" indent="-457200">
              <a:buFont typeface="Arial" panose="020B0604020202020204" pitchFamily="34" charset="0"/>
              <a:buChar char="•"/>
            </a:pPr>
            <a:r>
              <a:rPr lang="en-GB" sz="2800" dirty="0">
                <a:solidFill>
                  <a:schemeClr val="tx1">
                    <a:lumMod val="50000"/>
                    <a:lumOff val="50000"/>
                  </a:schemeClr>
                </a:solidFill>
              </a:rPr>
              <a:t>a</a:t>
            </a:r>
            <a:r>
              <a:rPr lang="en-GB" sz="2800" dirty="0" smtClean="0">
                <a:solidFill>
                  <a:schemeClr val="tx1">
                    <a:lumMod val="50000"/>
                    <a:lumOff val="50000"/>
                  </a:schemeClr>
                </a:solidFill>
              </a:rPr>
              <a:t> </a:t>
            </a:r>
            <a:r>
              <a:rPr lang="en-GB" sz="2800" dirty="0" smtClean="0">
                <a:solidFill>
                  <a:schemeClr val="tx1">
                    <a:lumMod val="50000"/>
                    <a:lumOff val="50000"/>
                  </a:schemeClr>
                </a:solidFill>
              </a:rPr>
              <a:t>work we do</a:t>
            </a:r>
          </a:p>
          <a:p>
            <a:pPr marL="457200" indent="-457200">
              <a:buFont typeface="Arial" panose="020B0604020202020204" pitchFamily="34" charset="0"/>
              <a:buChar char="•"/>
            </a:pPr>
            <a:r>
              <a:rPr lang="en-GB" sz="2800" dirty="0" smtClean="0">
                <a:solidFill>
                  <a:schemeClr val="tx1">
                    <a:lumMod val="50000"/>
                    <a:lumOff val="50000"/>
                  </a:schemeClr>
                </a:solidFill>
              </a:rPr>
              <a:t>a face of God to see</a:t>
            </a:r>
            <a:endParaRPr lang="en-GB" sz="2800" dirty="0">
              <a:solidFill>
                <a:schemeClr val="tx1">
                  <a:lumMod val="50000"/>
                  <a:lumOff val="50000"/>
                </a:schemeClr>
              </a:solidFill>
            </a:endParaRPr>
          </a:p>
        </p:txBody>
      </p:sp>
      <p:sp>
        <p:nvSpPr>
          <p:cNvPr id="20" name="TextBox 19"/>
          <p:cNvSpPr txBox="1"/>
          <p:nvPr/>
        </p:nvSpPr>
        <p:spPr>
          <a:xfrm>
            <a:off x="6960096" y="4941168"/>
            <a:ext cx="4557658" cy="954107"/>
          </a:xfrm>
          <a:prstGeom prst="rect">
            <a:avLst/>
          </a:prstGeom>
          <a:noFill/>
        </p:spPr>
        <p:txBody>
          <a:bodyPr wrap="none" rtlCol="0">
            <a:spAutoFit/>
          </a:bodyPr>
          <a:lstStyle/>
          <a:p>
            <a:pPr marL="457200" indent="-457200">
              <a:buFont typeface="Arial" panose="020B0604020202020204" pitchFamily="34" charset="0"/>
              <a:buChar char="•"/>
            </a:pPr>
            <a:r>
              <a:rPr lang="en-GB" sz="2800" dirty="0">
                <a:solidFill>
                  <a:srgbClr val="0070C0"/>
                </a:solidFill>
              </a:rPr>
              <a:t>a</a:t>
            </a:r>
            <a:r>
              <a:rPr lang="en-GB" sz="2800" dirty="0" smtClean="0">
                <a:solidFill>
                  <a:srgbClr val="0070C0"/>
                </a:solidFill>
              </a:rPr>
              <a:t> </a:t>
            </a:r>
            <a:r>
              <a:rPr lang="en-GB" sz="2800" dirty="0" smtClean="0">
                <a:solidFill>
                  <a:srgbClr val="0070C0"/>
                </a:solidFill>
              </a:rPr>
              <a:t>group to which to belong</a:t>
            </a:r>
          </a:p>
          <a:p>
            <a:pPr marL="457200" indent="-457200">
              <a:buFont typeface="Arial" panose="020B0604020202020204" pitchFamily="34" charset="0"/>
              <a:buChar char="•"/>
            </a:pPr>
            <a:r>
              <a:rPr lang="en-GB" sz="2800" dirty="0" smtClean="0">
                <a:solidFill>
                  <a:srgbClr val="0070C0"/>
                </a:solidFill>
              </a:rPr>
              <a:t>a way of proceeding</a:t>
            </a:r>
            <a:endParaRPr lang="en-GB" sz="2800" dirty="0">
              <a:solidFill>
                <a:srgbClr val="0070C0"/>
              </a:solidFill>
            </a:endParaRPr>
          </a:p>
        </p:txBody>
      </p:sp>
    </p:spTree>
    <p:extLst>
      <p:ext uri="{BB962C8B-B14F-4D97-AF65-F5344CB8AC3E}">
        <p14:creationId xmlns:p14="http://schemas.microsoft.com/office/powerpoint/2010/main" val="4037543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7392F8FC-A15A-49F8-9718-D0C610B7D6AF}"/>
                                            </p:graphicEl>
                                          </p:spTgt>
                                        </p:tgtEl>
                                        <p:attrNameLst>
                                          <p:attrName>style.visibility</p:attrName>
                                        </p:attrNameLst>
                                      </p:cBhvr>
                                      <p:to>
                                        <p:strVal val="visible"/>
                                      </p:to>
                                    </p:set>
                                    <p:animEffect transition="in" filter="fade">
                                      <p:cBhvr>
                                        <p:cTn id="11" dur="500"/>
                                        <p:tgtEl>
                                          <p:spTgt spid="2">
                                            <p:graphicEl>
                                              <a:dgm id="{7392F8FC-A15A-49F8-9718-D0C610B7D6AF}"/>
                                            </p:graphic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6D189F57-4251-45AB-84F6-CE78F081FB69}"/>
                                            </p:graphicEl>
                                          </p:spTgt>
                                        </p:tgtEl>
                                        <p:attrNameLst>
                                          <p:attrName>style.visibility</p:attrName>
                                        </p:attrNameLst>
                                      </p:cBhvr>
                                      <p:to>
                                        <p:strVal val="visible"/>
                                      </p:to>
                                    </p:set>
                                    <p:animEffect transition="in" filter="fade">
                                      <p:cBhvr>
                                        <p:cTn id="15" dur="500"/>
                                        <p:tgtEl>
                                          <p:spTgt spid="2">
                                            <p:graphicEl>
                                              <a:dgm id="{6D189F57-4251-45AB-84F6-CE78F081FB69}"/>
                                            </p:graphic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A88B74E8-AD16-48EA-9378-343F7C2D3396}"/>
                                            </p:graphicEl>
                                          </p:spTgt>
                                        </p:tgtEl>
                                        <p:attrNameLst>
                                          <p:attrName>style.visibility</p:attrName>
                                        </p:attrNameLst>
                                      </p:cBhvr>
                                      <p:to>
                                        <p:strVal val="visible"/>
                                      </p:to>
                                    </p:set>
                                    <p:animEffect transition="in" filter="fade">
                                      <p:cBhvr>
                                        <p:cTn id="19" dur="500"/>
                                        <p:tgtEl>
                                          <p:spTgt spid="2">
                                            <p:graphicEl>
                                              <a:dgm id="{A88B74E8-AD16-48EA-9378-343F7C2D3396}"/>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2">
                                            <p:graphicEl>
                                              <a:dgm id="{A88B74E8-AD16-48EA-9378-343F7C2D3396}"/>
                                            </p:graphicEl>
                                          </p:spTgt>
                                        </p:tgtEl>
                                      </p:cBhvr>
                                    </p:animEffect>
                                    <p:set>
                                      <p:cBhvr>
                                        <p:cTn id="27" dur="1" fill="hold">
                                          <p:stCondLst>
                                            <p:cond delay="999"/>
                                          </p:stCondLst>
                                        </p:cTn>
                                        <p:tgtEl>
                                          <p:spTgt spid="2">
                                            <p:graphicEl>
                                              <a:dgm id="{A88B74E8-AD16-48EA-9378-343F7C2D3396}"/>
                                            </p:graphic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2">
                                            <p:graphicEl>
                                              <a:dgm id="{6D189F57-4251-45AB-84F6-CE78F081FB69}"/>
                                            </p:graphicEl>
                                          </p:spTgt>
                                        </p:tgtEl>
                                      </p:cBhvr>
                                    </p:animEffect>
                                    <p:set>
                                      <p:cBhvr>
                                        <p:cTn id="30" dur="1" fill="hold">
                                          <p:stCondLst>
                                            <p:cond delay="999"/>
                                          </p:stCondLst>
                                        </p:cTn>
                                        <p:tgtEl>
                                          <p:spTgt spid="2">
                                            <p:graphicEl>
                                              <a:dgm id="{6D189F57-4251-45AB-84F6-CE78F081FB69}"/>
                                            </p:graphic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2">
                                            <p:graphicEl>
                                              <a:dgm id="{7392F8FC-A15A-49F8-9718-D0C610B7D6AF}"/>
                                            </p:graphicEl>
                                          </p:spTgt>
                                        </p:tgtEl>
                                      </p:cBhvr>
                                    </p:animEffect>
                                    <p:set>
                                      <p:cBhvr>
                                        <p:cTn id="33" dur="1" fill="hold">
                                          <p:stCondLst>
                                            <p:cond delay="999"/>
                                          </p:stCondLst>
                                        </p:cTn>
                                        <p:tgtEl>
                                          <p:spTgt spid="2">
                                            <p:graphicEl>
                                              <a:dgm id="{7392F8FC-A15A-49F8-9718-D0C610B7D6AF}"/>
                                            </p:graphicEl>
                                          </p:spTgt>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wipe(left)">
                                      <p:cBhvr>
                                        <p:cTn id="46" dur="500"/>
                                        <p:tgtEl>
                                          <p:spTgt spid="7">
                                            <p:txEl>
                                              <p:pRg st="0" end="0"/>
                                            </p:txEl>
                                          </p:spTgt>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left)">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wipe(left)">
                                      <p:cBhvr>
                                        <p:cTn id="65" dur="500"/>
                                        <p:tgtEl>
                                          <p:spTgt spid="19">
                                            <p:txEl>
                                              <p:pRg st="0" end="0"/>
                                            </p:txEl>
                                          </p:spTgt>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9">
                                            <p:txEl>
                                              <p:pRg st="1" end="1"/>
                                            </p:txEl>
                                          </p:spTgt>
                                        </p:tgtEl>
                                        <p:attrNameLst>
                                          <p:attrName>style.visibility</p:attrName>
                                        </p:attrNameLst>
                                      </p:cBhvr>
                                      <p:to>
                                        <p:strVal val="visible"/>
                                      </p:to>
                                    </p:set>
                                    <p:animEffect transition="in" filter="wipe(left)">
                                      <p:cBhvr>
                                        <p:cTn id="69" dur="500"/>
                                        <p:tgtEl>
                                          <p:spTgt spid="19">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wipe(left)">
                                      <p:cBhvr>
                                        <p:cTn id="84" dur="500"/>
                                        <p:tgtEl>
                                          <p:spTgt spid="20">
                                            <p:txEl>
                                              <p:pRg st="0" end="0"/>
                                            </p:txEl>
                                          </p:spTgt>
                                        </p:tgtEl>
                                      </p:cBhvr>
                                    </p:animEffect>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0">
                                            <p:txEl>
                                              <p:pRg st="1" end="1"/>
                                            </p:txEl>
                                          </p:spTgt>
                                        </p:tgtEl>
                                        <p:attrNameLst>
                                          <p:attrName>style.visibility</p:attrName>
                                        </p:attrNameLst>
                                      </p:cBhvr>
                                      <p:to>
                                        <p:strVal val="visible"/>
                                      </p:to>
                                    </p:set>
                                    <p:animEffect transition="in" filter="wipe(left)">
                                      <p:cBhvr>
                                        <p:cTn id="88"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Graphic spid="2" grpId="1">
        <p:bldSub>
          <a:bldDgm bld="one"/>
        </p:bldSub>
      </p:bldGraphic>
      <p:bldP spid="3" grpId="0"/>
      <p:bldP spid="13" grpId="0"/>
      <p:bldP spid="18" grpId="0"/>
      <p:bldP spid="7" grpId="0" uiExpand="1" build="p"/>
      <p:bldP spid="19" grpId="0" uiExpand="1" build="p"/>
      <p:bldP spid="2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60259" cy="6858000"/>
          </a:xfrm>
          <a:prstGeom prst="rect">
            <a:avLst/>
          </a:prstGeom>
        </p:spPr>
      </p:pic>
      <p:sp>
        <p:nvSpPr>
          <p:cNvPr id="4" name="TextBox 3"/>
          <p:cNvSpPr txBox="1"/>
          <p:nvPr/>
        </p:nvSpPr>
        <p:spPr>
          <a:xfrm>
            <a:off x="5366012" y="2204865"/>
            <a:ext cx="4613764" cy="1200329"/>
          </a:xfrm>
          <a:prstGeom prst="rect">
            <a:avLst/>
          </a:prstGeom>
          <a:noFill/>
        </p:spPr>
        <p:txBody>
          <a:bodyPr wrap="none" rtlCol="0">
            <a:spAutoFit/>
          </a:bodyPr>
          <a:lstStyle>
            <a:defPPr>
              <a:defRPr lang="en-US"/>
            </a:defPPr>
            <a:lvl1pPr algn="ctr">
              <a:defRPr sz="3200">
                <a:solidFill>
                  <a:srgbClr val="0070C0"/>
                </a:solidFill>
                <a:latin typeface="Cambria" pitchFamily="18" charset="0"/>
              </a:defRPr>
            </a:lvl1pPr>
          </a:lstStyle>
          <a:p>
            <a:r>
              <a:rPr lang="en-GB" sz="4400" dirty="0"/>
              <a:t>St Ignatius College</a:t>
            </a:r>
          </a:p>
          <a:p>
            <a:r>
              <a:rPr lang="en-GB" sz="2800" dirty="0"/>
              <a:t>The story of a Jesuit school</a:t>
            </a:r>
          </a:p>
        </p:txBody>
      </p:sp>
      <p:sp>
        <p:nvSpPr>
          <p:cNvPr id="5" name="TextBox 4"/>
          <p:cNvSpPr txBox="1"/>
          <p:nvPr/>
        </p:nvSpPr>
        <p:spPr>
          <a:xfrm>
            <a:off x="7424255" y="1268761"/>
            <a:ext cx="497251" cy="769441"/>
          </a:xfrm>
          <a:prstGeom prst="rect">
            <a:avLst/>
          </a:prstGeom>
          <a:noFill/>
        </p:spPr>
        <p:txBody>
          <a:bodyPr wrap="none" rtlCol="0">
            <a:spAutoFit/>
          </a:bodyPr>
          <a:lstStyle>
            <a:defPPr>
              <a:defRPr lang="en-US"/>
            </a:defPPr>
            <a:lvl1pPr algn="ctr">
              <a:defRPr sz="3200">
                <a:solidFill>
                  <a:srgbClr val="0070C0"/>
                </a:solidFill>
                <a:latin typeface="Cambria" pitchFamily="18" charset="0"/>
              </a:defRPr>
            </a:lvl1pPr>
          </a:lstStyle>
          <a:p>
            <a:r>
              <a:rPr lang="en-GB" sz="4400" dirty="0">
                <a:solidFill>
                  <a:prstClr val="white">
                    <a:lumMod val="75000"/>
                  </a:prstClr>
                </a:solidFill>
              </a:rPr>
              <a:t>1</a:t>
            </a:r>
            <a:endParaRPr lang="en-GB" sz="4400" dirty="0"/>
          </a:p>
        </p:txBody>
      </p:sp>
    </p:spTree>
    <p:extLst>
      <p:ext uri="{BB962C8B-B14F-4D97-AF65-F5344CB8AC3E}">
        <p14:creationId xmlns:p14="http://schemas.microsoft.com/office/powerpoint/2010/main" val="1566108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105835" y="3105836"/>
            <a:ext cx="6858002" cy="646331"/>
          </a:xfrm>
          <a:prstGeom prst="rect">
            <a:avLst/>
          </a:prstGeom>
          <a:solidFill>
            <a:srgbClr val="C3003F"/>
          </a:solidFill>
          <a:ln>
            <a:noFill/>
          </a:ln>
          <a:effectLst>
            <a:outerShdw blurRad="50800" dist="38100" dir="2700000" algn="tl" rotWithShape="0">
              <a:prstClr val="black">
                <a:alpha val="40000"/>
              </a:prstClr>
            </a:outerShdw>
          </a:effectLst>
        </p:spPr>
        <p:txBody>
          <a:bodyPr wrap="square" rtlCol="0">
            <a:spAutoFit/>
          </a:bodyPr>
          <a:lstStyle/>
          <a:p>
            <a:pPr algn="ctr"/>
            <a:r>
              <a:rPr lang="en-GB" sz="3600" dirty="0">
                <a:solidFill>
                  <a:schemeClr val="bg1"/>
                </a:solidFill>
              </a:rPr>
              <a:t>I D E N T I T 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15" y="6272602"/>
            <a:ext cx="1423261" cy="385934"/>
          </a:xfrm>
          <a:prstGeom prst="rect">
            <a:avLst/>
          </a:prstGeom>
        </p:spPr>
      </p:pic>
      <p:sp>
        <p:nvSpPr>
          <p:cNvPr id="2" name="TextBox 1"/>
          <p:cNvSpPr txBox="1"/>
          <p:nvPr/>
        </p:nvSpPr>
        <p:spPr>
          <a:xfrm>
            <a:off x="1415480" y="692696"/>
            <a:ext cx="3774944" cy="646331"/>
          </a:xfrm>
          <a:prstGeom prst="rect">
            <a:avLst/>
          </a:prstGeom>
          <a:noFill/>
        </p:spPr>
        <p:txBody>
          <a:bodyPr wrap="none" rtlCol="0">
            <a:spAutoFit/>
          </a:bodyPr>
          <a:lstStyle/>
          <a:p>
            <a:r>
              <a:rPr lang="en-GB" sz="3600" dirty="0" smtClean="0"/>
              <a:t>Titles : Calibri 36pt </a:t>
            </a:r>
            <a:endParaRPr lang="en-GB" sz="3600" dirty="0"/>
          </a:p>
        </p:txBody>
      </p:sp>
      <p:sp>
        <p:nvSpPr>
          <p:cNvPr id="3" name="TextBox 2"/>
          <p:cNvSpPr txBox="1"/>
          <p:nvPr/>
        </p:nvSpPr>
        <p:spPr>
          <a:xfrm>
            <a:off x="1415480" y="1610557"/>
            <a:ext cx="2348272" cy="461665"/>
          </a:xfrm>
          <a:prstGeom prst="rect">
            <a:avLst/>
          </a:prstGeom>
          <a:noFill/>
        </p:spPr>
        <p:txBody>
          <a:bodyPr wrap="none" rtlCol="0">
            <a:spAutoFit/>
          </a:bodyPr>
          <a:lstStyle/>
          <a:p>
            <a:r>
              <a:rPr lang="en-GB" sz="2400" dirty="0" smtClean="0"/>
              <a:t>Text : Calibri 24pt</a:t>
            </a:r>
            <a:endParaRPr lang="en-GB" sz="2400" dirty="0"/>
          </a:p>
        </p:txBody>
      </p:sp>
      <p:sp>
        <p:nvSpPr>
          <p:cNvPr id="4" name="TextBox 3"/>
          <p:cNvSpPr txBox="1"/>
          <p:nvPr/>
        </p:nvSpPr>
        <p:spPr>
          <a:xfrm>
            <a:off x="1415480" y="2343752"/>
            <a:ext cx="4681923" cy="461665"/>
          </a:xfrm>
          <a:prstGeom prst="rect">
            <a:avLst/>
          </a:prstGeom>
          <a:noFill/>
        </p:spPr>
        <p:txBody>
          <a:bodyPr wrap="none" rtlCol="0">
            <a:spAutoFit/>
          </a:bodyPr>
          <a:lstStyle/>
          <a:p>
            <a:r>
              <a:rPr lang="en-GB" sz="2400" dirty="0" smtClean="0">
                <a:solidFill>
                  <a:srgbClr val="0070C0"/>
                </a:solidFill>
                <a:latin typeface="Constantia" panose="02030602050306030303" pitchFamily="18" charset="0"/>
              </a:rPr>
              <a:t>Quotations : Constantia 24pt blue</a:t>
            </a:r>
            <a:endParaRPr lang="en-GB" sz="2400" dirty="0">
              <a:solidFill>
                <a:srgbClr val="0070C0"/>
              </a:solidFill>
              <a:latin typeface="Constantia" panose="02030602050306030303" pitchFamily="18" charset="0"/>
            </a:endParaRPr>
          </a:p>
        </p:txBody>
      </p:sp>
      <p:sp>
        <p:nvSpPr>
          <p:cNvPr id="6" name="TextBox 5"/>
          <p:cNvSpPr txBox="1"/>
          <p:nvPr/>
        </p:nvSpPr>
        <p:spPr>
          <a:xfrm>
            <a:off x="1415480" y="3076948"/>
            <a:ext cx="3063916" cy="307777"/>
          </a:xfrm>
          <a:prstGeom prst="rect">
            <a:avLst/>
          </a:prstGeom>
          <a:noFill/>
        </p:spPr>
        <p:txBody>
          <a:bodyPr wrap="none" rtlCol="0">
            <a:spAutoFit/>
          </a:bodyPr>
          <a:lstStyle/>
          <a:p>
            <a:r>
              <a:rPr lang="en-GB" sz="1400" dirty="0" smtClean="0">
                <a:solidFill>
                  <a:schemeClr val="tx1">
                    <a:lumMod val="50000"/>
                    <a:lumOff val="50000"/>
                  </a:schemeClr>
                </a:solidFill>
              </a:rPr>
              <a:t>Quotation references : Calibri 14pt grey</a:t>
            </a:r>
            <a:endParaRPr lang="en-GB" sz="1400" dirty="0">
              <a:solidFill>
                <a:schemeClr val="tx1">
                  <a:lumMod val="50000"/>
                  <a:lumOff val="50000"/>
                </a:schemeClr>
              </a:solidFill>
            </a:endParaRPr>
          </a:p>
        </p:txBody>
      </p:sp>
    </p:spTree>
    <p:extLst>
      <p:ext uri="{BB962C8B-B14F-4D97-AF65-F5344CB8AC3E}">
        <p14:creationId xmlns:p14="http://schemas.microsoft.com/office/powerpoint/2010/main" val="1237909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6924"/>
          <a:stretch/>
        </p:blipFill>
        <p:spPr>
          <a:xfrm flipH="1">
            <a:off x="1271464" y="548680"/>
            <a:ext cx="4849026" cy="5346176"/>
          </a:xfrm>
          <a:prstGeom prst="rect">
            <a:avLst/>
          </a:prstGeom>
        </p:spPr>
      </p:pic>
      <p:sp>
        <p:nvSpPr>
          <p:cNvPr id="4" name="TextBox 3"/>
          <p:cNvSpPr txBox="1"/>
          <p:nvPr/>
        </p:nvSpPr>
        <p:spPr>
          <a:xfrm>
            <a:off x="4727848" y="2996952"/>
            <a:ext cx="6408712" cy="1938992"/>
          </a:xfrm>
          <a:prstGeom prst="rect">
            <a:avLst/>
          </a:prstGeom>
          <a:noFill/>
        </p:spPr>
        <p:txBody>
          <a:bodyPr wrap="square" rtlCol="0">
            <a:spAutoFit/>
          </a:bodyPr>
          <a:lstStyle/>
          <a:p>
            <a:pPr marL="457200" indent="-457200">
              <a:buFont typeface="+mj-lt"/>
              <a:buAutoNum type="arabicPeriod"/>
            </a:pPr>
            <a:r>
              <a:rPr lang="en-GB" sz="2400" dirty="0" err="1" smtClean="0">
                <a:solidFill>
                  <a:srgbClr val="0070C0"/>
                </a:solidFill>
              </a:rPr>
              <a:t>Xxxx</a:t>
            </a:r>
            <a:endParaRPr lang="en-GB" sz="2400" dirty="0" smtClean="0">
              <a:solidFill>
                <a:srgbClr val="0070C0"/>
              </a:solidFill>
            </a:endParaRPr>
          </a:p>
          <a:p>
            <a:pPr marL="457200" indent="-457200">
              <a:buFont typeface="+mj-lt"/>
              <a:buAutoNum type="arabicPeriod"/>
            </a:pPr>
            <a:endParaRPr lang="en-GB" sz="2400" dirty="0">
              <a:solidFill>
                <a:srgbClr val="0070C0"/>
              </a:solidFill>
            </a:endParaRPr>
          </a:p>
          <a:p>
            <a:pPr marL="457200" indent="-457200">
              <a:buFont typeface="+mj-lt"/>
              <a:buAutoNum type="arabicPeriod"/>
            </a:pPr>
            <a:r>
              <a:rPr lang="en-GB" sz="2400" dirty="0" err="1" smtClean="0">
                <a:solidFill>
                  <a:srgbClr val="0070C0"/>
                </a:solidFill>
              </a:rPr>
              <a:t>Xxxx</a:t>
            </a:r>
            <a:endParaRPr lang="en-GB" sz="2400" dirty="0" smtClean="0">
              <a:solidFill>
                <a:srgbClr val="0070C0"/>
              </a:solidFill>
            </a:endParaRPr>
          </a:p>
          <a:p>
            <a:pPr marL="457200" indent="-457200">
              <a:buFont typeface="+mj-lt"/>
              <a:buAutoNum type="arabicPeriod"/>
            </a:pPr>
            <a:endParaRPr lang="en-GB" sz="2400" dirty="0">
              <a:solidFill>
                <a:srgbClr val="0070C0"/>
              </a:solidFill>
            </a:endParaRPr>
          </a:p>
          <a:p>
            <a:pPr marL="457200" indent="-457200">
              <a:buFont typeface="+mj-lt"/>
              <a:buAutoNum type="arabicPeriod"/>
            </a:pPr>
            <a:r>
              <a:rPr lang="en-GB" sz="2400" dirty="0" err="1" smtClean="0">
                <a:solidFill>
                  <a:srgbClr val="0070C0"/>
                </a:solidFill>
              </a:rPr>
              <a:t>Xxxx</a:t>
            </a:r>
            <a:endParaRPr lang="en-GB" sz="2400" dirty="0">
              <a:solidFill>
                <a:srgbClr val="0070C0"/>
              </a:solidFill>
            </a:endParaRPr>
          </a:p>
        </p:txBody>
      </p:sp>
      <p:sp>
        <p:nvSpPr>
          <p:cNvPr id="5" name="TextBox 4"/>
          <p:cNvSpPr txBox="1"/>
          <p:nvPr/>
        </p:nvSpPr>
        <p:spPr>
          <a:xfrm rot="16200000">
            <a:off x="-3105835" y="3105836"/>
            <a:ext cx="6858002" cy="646331"/>
          </a:xfrm>
          <a:prstGeom prst="rect">
            <a:avLst/>
          </a:prstGeom>
          <a:solidFill>
            <a:srgbClr val="C3003F"/>
          </a:solidFill>
          <a:ln>
            <a:noFill/>
          </a:ln>
          <a:effectLst>
            <a:outerShdw blurRad="50800" dist="38100" dir="2700000" algn="tl" rotWithShape="0">
              <a:prstClr val="black">
                <a:alpha val="40000"/>
              </a:prstClr>
            </a:outerShdw>
          </a:effectLst>
        </p:spPr>
        <p:txBody>
          <a:bodyPr wrap="square" rtlCol="0">
            <a:spAutoFit/>
          </a:bodyPr>
          <a:lstStyle/>
          <a:p>
            <a:pPr algn="ctr"/>
            <a:r>
              <a:rPr lang="en-GB" sz="3600" dirty="0">
                <a:solidFill>
                  <a:schemeClr val="bg1"/>
                </a:solidFill>
              </a:rPr>
              <a:t>I D E N T I T 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315" y="6272602"/>
            <a:ext cx="1423261" cy="385934"/>
          </a:xfrm>
          <a:prstGeom prst="rect">
            <a:avLst/>
          </a:prstGeom>
        </p:spPr>
      </p:pic>
    </p:spTree>
    <p:extLst>
      <p:ext uri="{BB962C8B-B14F-4D97-AF65-F5344CB8AC3E}">
        <p14:creationId xmlns:p14="http://schemas.microsoft.com/office/powerpoint/2010/main" val="2755364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0"/>
                                        <p:tgtEl>
                                          <p:spTgt spid="3"/>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105835" y="3105836"/>
            <a:ext cx="6858002" cy="646331"/>
          </a:xfrm>
          <a:prstGeom prst="rect">
            <a:avLst/>
          </a:prstGeom>
          <a:solidFill>
            <a:srgbClr val="C3003F"/>
          </a:solidFill>
          <a:ln>
            <a:noFill/>
          </a:ln>
          <a:effectLst>
            <a:outerShdw blurRad="50800" dist="38100" dir="2700000" algn="tl" rotWithShape="0">
              <a:prstClr val="black">
                <a:alpha val="40000"/>
              </a:prstClr>
            </a:outerShdw>
          </a:effectLst>
        </p:spPr>
        <p:txBody>
          <a:bodyPr wrap="square" rtlCol="0">
            <a:spAutoFit/>
          </a:bodyPr>
          <a:lstStyle/>
          <a:p>
            <a:pPr algn="ctr"/>
            <a:r>
              <a:rPr lang="en-GB" sz="3600" dirty="0">
                <a:solidFill>
                  <a:schemeClr val="bg1"/>
                </a:solidFill>
              </a:rPr>
              <a:t>I D E N T I T 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15" y="6272602"/>
            <a:ext cx="1423261" cy="385934"/>
          </a:xfrm>
          <a:prstGeom prst="rect">
            <a:avLst/>
          </a:prstGeom>
        </p:spPr>
      </p:pic>
      <p:sp>
        <p:nvSpPr>
          <p:cNvPr id="2" name="Rectangle 1"/>
          <p:cNvSpPr/>
          <p:nvPr/>
        </p:nvSpPr>
        <p:spPr>
          <a:xfrm>
            <a:off x="4258912" y="478385"/>
            <a:ext cx="7381704" cy="5632311"/>
          </a:xfrm>
          <a:prstGeom prst="rect">
            <a:avLst/>
          </a:prstGeom>
        </p:spPr>
        <p:txBody>
          <a:bodyPr wrap="square">
            <a:spAutoFit/>
          </a:bodyPr>
          <a:lstStyle/>
          <a:p>
            <a:r>
              <a:rPr lang="en-GB" sz="2400" dirty="0" smtClean="0">
                <a:solidFill>
                  <a:srgbClr val="0070C0"/>
                </a:solidFill>
                <a:latin typeface="Constantia" panose="02030602050306030303" pitchFamily="18" charset="0"/>
              </a:rPr>
              <a:t>“</a:t>
            </a:r>
            <a:r>
              <a:rPr lang="en-GB" sz="2400" b="1" dirty="0" smtClean="0">
                <a:solidFill>
                  <a:srgbClr val="0070C0"/>
                </a:solidFill>
                <a:latin typeface="Constantia" panose="02030602050306030303" pitchFamily="18" charset="0"/>
              </a:rPr>
              <a:t>A </a:t>
            </a:r>
            <a:r>
              <a:rPr lang="en-GB" sz="2400" b="1" dirty="0">
                <a:solidFill>
                  <a:srgbClr val="0070C0"/>
                </a:solidFill>
                <a:latin typeface="Constantia" panose="02030602050306030303" pitchFamily="18" charset="0"/>
              </a:rPr>
              <a:t>distinctive spirit still marks any school which can truly be called Jesuit.  </a:t>
            </a:r>
            <a:endParaRPr lang="en-GB" sz="2400" b="1" dirty="0" smtClean="0">
              <a:solidFill>
                <a:srgbClr val="0070C0"/>
              </a:solidFill>
              <a:latin typeface="Constantia" panose="02030602050306030303" pitchFamily="18" charset="0"/>
            </a:endParaRPr>
          </a:p>
          <a:p>
            <a:endParaRPr lang="en-GB" sz="2400" dirty="0">
              <a:solidFill>
                <a:srgbClr val="0070C0"/>
              </a:solidFill>
              <a:latin typeface="Constantia" panose="02030602050306030303" pitchFamily="18" charset="0"/>
            </a:endParaRPr>
          </a:p>
          <a:p>
            <a:r>
              <a:rPr lang="en-GB" sz="2400" dirty="0" smtClean="0">
                <a:solidFill>
                  <a:srgbClr val="0070C0"/>
                </a:solidFill>
                <a:latin typeface="Constantia" panose="02030602050306030303" pitchFamily="18" charset="0"/>
              </a:rPr>
              <a:t>This </a:t>
            </a:r>
            <a:r>
              <a:rPr lang="en-GB" sz="2400" dirty="0">
                <a:solidFill>
                  <a:srgbClr val="0070C0"/>
                </a:solidFill>
                <a:latin typeface="Constantia" panose="02030602050306030303" pitchFamily="18" charset="0"/>
              </a:rPr>
              <a:t>distinctive spirit can be discovered through reflection on the lived experience of Ignatius, on the ways in which that lived experience was shared with others, on the ways in which Ignatius himself applied his vision to education, and on the ways in which this vision has been developed and applied to education in the course of history, including our present times.  </a:t>
            </a:r>
            <a:endParaRPr lang="en-GB" sz="2400" dirty="0" smtClean="0">
              <a:solidFill>
                <a:srgbClr val="0070C0"/>
              </a:solidFill>
              <a:latin typeface="Constantia" panose="02030602050306030303" pitchFamily="18" charset="0"/>
            </a:endParaRPr>
          </a:p>
          <a:p>
            <a:endParaRPr lang="en-GB" sz="2400" dirty="0">
              <a:solidFill>
                <a:srgbClr val="0070C0"/>
              </a:solidFill>
              <a:latin typeface="Constantia" panose="02030602050306030303" pitchFamily="18" charset="0"/>
            </a:endParaRPr>
          </a:p>
          <a:p>
            <a:r>
              <a:rPr lang="en-GB" sz="2400" dirty="0" smtClean="0">
                <a:solidFill>
                  <a:srgbClr val="0070C0"/>
                </a:solidFill>
                <a:latin typeface="Constantia" panose="02030602050306030303" pitchFamily="18" charset="0"/>
              </a:rPr>
              <a:t>A </a:t>
            </a:r>
            <a:r>
              <a:rPr lang="en-GB" sz="2400" dirty="0">
                <a:solidFill>
                  <a:srgbClr val="0070C0"/>
                </a:solidFill>
                <a:latin typeface="Constantia" panose="02030602050306030303" pitchFamily="18" charset="0"/>
              </a:rPr>
              <a:t>common spirit lies behind pedagogy, curriculum and school life, even though these may differ greatly from those of previous centuries, and in detail from country to country</a:t>
            </a:r>
            <a:r>
              <a:rPr lang="en-GB" sz="2400" dirty="0" smtClean="0">
                <a:solidFill>
                  <a:srgbClr val="0070C0"/>
                </a:solidFill>
                <a:latin typeface="Constantia" panose="02030602050306030303" pitchFamily="18" charset="0"/>
              </a:rPr>
              <a:t>.”</a:t>
            </a:r>
            <a:endParaRPr lang="en-GB" sz="2400" dirty="0">
              <a:solidFill>
                <a:srgbClr val="0070C0"/>
              </a:solidFill>
              <a:latin typeface="Constantia" panose="02030602050306030303" pitchFamily="18" charset="0"/>
            </a:endParaRPr>
          </a:p>
        </p:txBody>
      </p:sp>
      <p:sp>
        <p:nvSpPr>
          <p:cNvPr id="3" name="TextBox 2"/>
          <p:cNvSpPr txBox="1"/>
          <p:nvPr/>
        </p:nvSpPr>
        <p:spPr>
          <a:xfrm>
            <a:off x="8405756" y="6110696"/>
            <a:ext cx="3234860" cy="307777"/>
          </a:xfrm>
          <a:prstGeom prst="rect">
            <a:avLst/>
          </a:prstGeom>
          <a:noFill/>
        </p:spPr>
        <p:txBody>
          <a:bodyPr wrap="none" rtlCol="0">
            <a:spAutoFit/>
          </a:bodyPr>
          <a:lstStyle/>
          <a:p>
            <a:r>
              <a:rPr lang="en-GB" sz="1400" i="1" dirty="0" smtClean="0">
                <a:solidFill>
                  <a:schemeClr val="tx1">
                    <a:lumMod val="50000"/>
                    <a:lumOff val="50000"/>
                  </a:schemeClr>
                </a:solidFill>
              </a:rPr>
              <a:t>The Characteristics of Jesuit Education </a:t>
            </a:r>
            <a:r>
              <a:rPr lang="en-GB" sz="1400" dirty="0" smtClean="0">
                <a:solidFill>
                  <a:schemeClr val="tx1">
                    <a:lumMod val="50000"/>
                    <a:lumOff val="50000"/>
                  </a:schemeClr>
                </a:solidFill>
              </a:rPr>
              <a:t>n.8</a:t>
            </a:r>
            <a:endParaRPr lang="en-GB" sz="1400" dirty="0">
              <a:solidFill>
                <a:schemeClr val="tx1">
                  <a:lumMod val="50000"/>
                  <a:lumOff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92" y="11278"/>
            <a:ext cx="3538832" cy="6846722"/>
          </a:xfrm>
          <a:prstGeom prst="rect">
            <a:avLst/>
          </a:prstGeom>
        </p:spPr>
      </p:pic>
    </p:spTree>
    <p:extLst>
      <p:ext uri="{BB962C8B-B14F-4D97-AF65-F5344CB8AC3E}">
        <p14:creationId xmlns:p14="http://schemas.microsoft.com/office/powerpoint/2010/main" val="3526452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60259" cy="6858000"/>
          </a:xfrm>
          <a:prstGeom prst="rect">
            <a:avLst/>
          </a:prstGeom>
        </p:spPr>
      </p:pic>
      <p:sp>
        <p:nvSpPr>
          <p:cNvPr id="4" name="TextBox 3"/>
          <p:cNvSpPr txBox="1"/>
          <p:nvPr/>
        </p:nvSpPr>
        <p:spPr>
          <a:xfrm>
            <a:off x="5067856" y="2204864"/>
            <a:ext cx="5210080" cy="1631216"/>
          </a:xfrm>
          <a:prstGeom prst="rect">
            <a:avLst/>
          </a:prstGeom>
          <a:noFill/>
        </p:spPr>
        <p:txBody>
          <a:bodyPr wrap="none" rtlCol="0">
            <a:spAutoFit/>
          </a:bodyPr>
          <a:lstStyle>
            <a:defPPr>
              <a:defRPr lang="en-US"/>
            </a:defPPr>
            <a:lvl1pPr algn="ctr">
              <a:defRPr sz="3200">
                <a:solidFill>
                  <a:srgbClr val="0070C0"/>
                </a:solidFill>
                <a:latin typeface="Cambria" pitchFamily="18" charset="0"/>
              </a:defRPr>
            </a:lvl1pPr>
          </a:lstStyle>
          <a:p>
            <a:r>
              <a:rPr lang="en-GB" sz="4400" dirty="0"/>
              <a:t>St Ignatius College</a:t>
            </a:r>
          </a:p>
          <a:p>
            <a:r>
              <a:rPr lang="en-GB" sz="2800" dirty="0"/>
              <a:t>Jesuit education in north London</a:t>
            </a:r>
            <a:br>
              <a:rPr lang="en-GB" sz="2800" dirty="0"/>
            </a:br>
            <a:r>
              <a:rPr lang="en-GB" sz="2800" dirty="0"/>
              <a:t>since 1892</a:t>
            </a:r>
          </a:p>
        </p:txBody>
      </p:sp>
      <p:sp>
        <p:nvSpPr>
          <p:cNvPr id="5" name="TextBox 4"/>
          <p:cNvSpPr txBox="1"/>
          <p:nvPr/>
        </p:nvSpPr>
        <p:spPr>
          <a:xfrm>
            <a:off x="7424255" y="1268761"/>
            <a:ext cx="497251" cy="769441"/>
          </a:xfrm>
          <a:prstGeom prst="rect">
            <a:avLst/>
          </a:prstGeom>
          <a:noFill/>
        </p:spPr>
        <p:txBody>
          <a:bodyPr wrap="none" rtlCol="0">
            <a:spAutoFit/>
          </a:bodyPr>
          <a:lstStyle>
            <a:defPPr>
              <a:defRPr lang="en-US"/>
            </a:defPPr>
            <a:lvl1pPr algn="ctr">
              <a:defRPr sz="3200">
                <a:solidFill>
                  <a:srgbClr val="0070C0"/>
                </a:solidFill>
                <a:latin typeface="Cambria" pitchFamily="18" charset="0"/>
              </a:defRPr>
            </a:lvl1pPr>
          </a:lstStyle>
          <a:p>
            <a:r>
              <a:rPr lang="en-GB" sz="4400" dirty="0">
                <a:solidFill>
                  <a:prstClr val="white">
                    <a:lumMod val="75000"/>
                  </a:prstClr>
                </a:solidFill>
              </a:rPr>
              <a:t>2</a:t>
            </a:r>
            <a:endParaRPr lang="en-GB" sz="4400" dirty="0"/>
          </a:p>
        </p:txBody>
      </p:sp>
    </p:spTree>
    <p:extLst>
      <p:ext uri="{BB962C8B-B14F-4D97-AF65-F5344CB8AC3E}">
        <p14:creationId xmlns:p14="http://schemas.microsoft.com/office/powerpoint/2010/main" val="3625203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105835" y="3104064"/>
            <a:ext cx="6858002" cy="646331"/>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GB" sz="3600" dirty="0">
                <a:solidFill>
                  <a:schemeClr val="bg1"/>
                </a:solidFill>
              </a:rPr>
              <a:t>M I S </a:t>
            </a:r>
            <a:r>
              <a:rPr lang="en-GB" sz="3600" dirty="0" err="1">
                <a:solidFill>
                  <a:schemeClr val="bg1"/>
                </a:solidFill>
              </a:rPr>
              <a:t>S</a:t>
            </a:r>
            <a:r>
              <a:rPr lang="en-GB" sz="3600" dirty="0">
                <a:solidFill>
                  <a:schemeClr val="bg1"/>
                </a:solidFill>
              </a:rPr>
              <a:t> I O 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15" y="6272602"/>
            <a:ext cx="1423261" cy="385934"/>
          </a:xfrm>
          <a:prstGeom prst="rect">
            <a:avLst/>
          </a:prstGeom>
        </p:spPr>
      </p:pic>
      <p:sp>
        <p:nvSpPr>
          <p:cNvPr id="4" name="TextBox 3"/>
          <p:cNvSpPr txBox="1"/>
          <p:nvPr/>
        </p:nvSpPr>
        <p:spPr>
          <a:xfrm>
            <a:off x="1415480" y="692696"/>
            <a:ext cx="3774944" cy="646331"/>
          </a:xfrm>
          <a:prstGeom prst="rect">
            <a:avLst/>
          </a:prstGeom>
          <a:noFill/>
        </p:spPr>
        <p:txBody>
          <a:bodyPr wrap="none" rtlCol="0">
            <a:spAutoFit/>
          </a:bodyPr>
          <a:lstStyle/>
          <a:p>
            <a:r>
              <a:rPr lang="en-GB" sz="3600" dirty="0" smtClean="0"/>
              <a:t>Titles : Calibri 36pt </a:t>
            </a:r>
            <a:endParaRPr lang="en-GB" sz="3600" dirty="0"/>
          </a:p>
        </p:txBody>
      </p:sp>
      <p:sp>
        <p:nvSpPr>
          <p:cNvPr id="6" name="TextBox 5"/>
          <p:cNvSpPr txBox="1"/>
          <p:nvPr/>
        </p:nvSpPr>
        <p:spPr>
          <a:xfrm>
            <a:off x="1415480" y="1610557"/>
            <a:ext cx="2348272" cy="461665"/>
          </a:xfrm>
          <a:prstGeom prst="rect">
            <a:avLst/>
          </a:prstGeom>
          <a:noFill/>
        </p:spPr>
        <p:txBody>
          <a:bodyPr wrap="none" rtlCol="0">
            <a:spAutoFit/>
          </a:bodyPr>
          <a:lstStyle/>
          <a:p>
            <a:r>
              <a:rPr lang="en-GB" sz="2400" dirty="0" smtClean="0"/>
              <a:t>Text : Calibri 24pt</a:t>
            </a:r>
            <a:endParaRPr lang="en-GB" sz="2400" dirty="0"/>
          </a:p>
        </p:txBody>
      </p:sp>
      <p:sp>
        <p:nvSpPr>
          <p:cNvPr id="7" name="TextBox 6"/>
          <p:cNvSpPr txBox="1"/>
          <p:nvPr/>
        </p:nvSpPr>
        <p:spPr>
          <a:xfrm>
            <a:off x="1415480" y="2343752"/>
            <a:ext cx="4681923" cy="461665"/>
          </a:xfrm>
          <a:prstGeom prst="rect">
            <a:avLst/>
          </a:prstGeom>
          <a:noFill/>
        </p:spPr>
        <p:txBody>
          <a:bodyPr wrap="none" rtlCol="0">
            <a:spAutoFit/>
          </a:bodyPr>
          <a:lstStyle/>
          <a:p>
            <a:r>
              <a:rPr lang="en-GB" sz="2400" dirty="0" smtClean="0">
                <a:solidFill>
                  <a:srgbClr val="0070C0"/>
                </a:solidFill>
                <a:latin typeface="Constantia" panose="02030602050306030303" pitchFamily="18" charset="0"/>
              </a:rPr>
              <a:t>Quotations : Constantia 24pt blue</a:t>
            </a:r>
            <a:endParaRPr lang="en-GB" sz="2400" dirty="0">
              <a:solidFill>
                <a:srgbClr val="0070C0"/>
              </a:solidFill>
              <a:latin typeface="Constantia" panose="02030602050306030303" pitchFamily="18" charset="0"/>
            </a:endParaRPr>
          </a:p>
        </p:txBody>
      </p:sp>
      <p:sp>
        <p:nvSpPr>
          <p:cNvPr id="8" name="TextBox 7"/>
          <p:cNvSpPr txBox="1"/>
          <p:nvPr/>
        </p:nvSpPr>
        <p:spPr>
          <a:xfrm>
            <a:off x="1415480" y="3076948"/>
            <a:ext cx="3063916" cy="307777"/>
          </a:xfrm>
          <a:prstGeom prst="rect">
            <a:avLst/>
          </a:prstGeom>
          <a:noFill/>
        </p:spPr>
        <p:txBody>
          <a:bodyPr wrap="none" rtlCol="0">
            <a:spAutoFit/>
          </a:bodyPr>
          <a:lstStyle/>
          <a:p>
            <a:r>
              <a:rPr lang="en-GB" sz="1400" dirty="0" smtClean="0">
                <a:solidFill>
                  <a:schemeClr val="tx1">
                    <a:lumMod val="50000"/>
                    <a:lumOff val="50000"/>
                  </a:schemeClr>
                </a:solidFill>
              </a:rPr>
              <a:t>Quotation references : Calibri 14pt grey</a:t>
            </a:r>
            <a:endParaRPr lang="en-GB" sz="1400" dirty="0">
              <a:solidFill>
                <a:schemeClr val="tx1">
                  <a:lumMod val="50000"/>
                  <a:lumOff val="50000"/>
                </a:schemeClr>
              </a:solidFill>
            </a:endParaRPr>
          </a:p>
        </p:txBody>
      </p:sp>
    </p:spTree>
    <p:extLst>
      <p:ext uri="{BB962C8B-B14F-4D97-AF65-F5344CB8AC3E}">
        <p14:creationId xmlns:p14="http://schemas.microsoft.com/office/powerpoint/2010/main" val="17921421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2501</Words>
  <Application>Microsoft Office PowerPoint</Application>
  <PresentationFormat>Widescreen</PresentationFormat>
  <Paragraphs>336</Paragraphs>
  <Slides>22</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Angsana New</vt:lpstr>
      <vt:lpstr>Arial</vt:lpstr>
      <vt:lpstr>Calibri</vt:lpstr>
      <vt:lpstr>Cambria</vt:lpstr>
      <vt:lpstr>Constantia</vt:lpstr>
      <vt:lpstr>Gigi</vt:lpstr>
      <vt:lpstr>Lucida Bright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dc:creator>
  <cp:lastModifiedBy>aporter</cp:lastModifiedBy>
  <cp:revision>82</cp:revision>
  <dcterms:created xsi:type="dcterms:W3CDTF">2013-05-04T08:39:19Z</dcterms:created>
  <dcterms:modified xsi:type="dcterms:W3CDTF">2017-08-24T09:38:16Z</dcterms:modified>
</cp:coreProperties>
</file>